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314" r:id="rId4"/>
    <p:sldId id="279" r:id="rId5"/>
    <p:sldId id="531" r:id="rId6"/>
    <p:sldId id="532" r:id="rId7"/>
    <p:sldId id="280" r:id="rId8"/>
    <p:sldId id="386" r:id="rId9"/>
    <p:sldId id="315" r:id="rId10"/>
    <p:sldId id="340" r:id="rId11"/>
    <p:sldId id="535" r:id="rId12"/>
    <p:sldId id="277" r:id="rId13"/>
    <p:sldId id="534" r:id="rId14"/>
    <p:sldId id="318" r:id="rId15"/>
    <p:sldId id="319" r:id="rId16"/>
    <p:sldId id="436" r:id="rId17"/>
    <p:sldId id="437" r:id="rId18"/>
    <p:sldId id="438" r:id="rId19"/>
    <p:sldId id="320" r:id="rId20"/>
    <p:sldId id="321" r:id="rId21"/>
    <p:sldId id="323" r:id="rId22"/>
    <p:sldId id="389" r:id="rId23"/>
    <p:sldId id="276" r:id="rId24"/>
    <p:sldId id="316" r:id="rId25"/>
    <p:sldId id="342" r:id="rId26"/>
    <p:sldId id="317" r:id="rId27"/>
    <p:sldId id="367" r:id="rId28"/>
    <p:sldId id="352" r:id="rId29"/>
    <p:sldId id="272" r:id="rId30"/>
    <p:sldId id="447" r:id="rId31"/>
    <p:sldId id="448" r:id="rId32"/>
    <p:sldId id="449" r:id="rId33"/>
    <p:sldId id="450" r:id="rId34"/>
    <p:sldId id="451" r:id="rId35"/>
    <p:sldId id="452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60" r:id="rId44"/>
    <p:sldId id="461" r:id="rId45"/>
    <p:sldId id="462" r:id="rId46"/>
    <p:sldId id="463" r:id="rId47"/>
    <p:sldId id="464" r:id="rId48"/>
    <p:sldId id="465" r:id="rId49"/>
    <p:sldId id="466" r:id="rId50"/>
    <p:sldId id="271" r:id="rId51"/>
    <p:sldId id="388" r:id="rId52"/>
    <p:sldId id="469" r:id="rId53"/>
    <p:sldId id="470" r:id="rId54"/>
    <p:sldId id="472" r:id="rId55"/>
    <p:sldId id="473" r:id="rId56"/>
    <p:sldId id="474" r:id="rId57"/>
    <p:sldId id="475" r:id="rId58"/>
    <p:sldId id="476" r:id="rId59"/>
    <p:sldId id="477" r:id="rId60"/>
    <p:sldId id="478" r:id="rId61"/>
    <p:sldId id="479" r:id="rId62"/>
    <p:sldId id="480" r:id="rId63"/>
    <p:sldId id="481" r:id="rId64"/>
    <p:sldId id="482" r:id="rId65"/>
    <p:sldId id="483" r:id="rId66"/>
    <p:sldId id="484" r:id="rId67"/>
    <p:sldId id="485" r:id="rId68"/>
    <p:sldId id="486" r:id="rId69"/>
    <p:sldId id="487" r:id="rId70"/>
    <p:sldId id="488" r:id="rId71"/>
    <p:sldId id="489" r:id="rId72"/>
    <p:sldId id="490" r:id="rId73"/>
    <p:sldId id="491" r:id="rId74"/>
    <p:sldId id="492" r:id="rId75"/>
    <p:sldId id="493" r:id="rId76"/>
    <p:sldId id="494" r:id="rId77"/>
    <p:sldId id="495" r:id="rId78"/>
    <p:sldId id="496" r:id="rId79"/>
    <p:sldId id="497" r:id="rId80"/>
    <p:sldId id="498" r:id="rId81"/>
    <p:sldId id="499" r:id="rId82"/>
    <p:sldId id="500" r:id="rId83"/>
    <p:sldId id="501" r:id="rId84"/>
    <p:sldId id="439" r:id="rId85"/>
    <p:sldId id="440" r:id="rId86"/>
    <p:sldId id="502" r:id="rId87"/>
    <p:sldId id="503" r:id="rId88"/>
    <p:sldId id="504" r:id="rId89"/>
    <p:sldId id="505" r:id="rId90"/>
    <p:sldId id="506" r:id="rId91"/>
    <p:sldId id="507" r:id="rId92"/>
    <p:sldId id="508" r:id="rId93"/>
    <p:sldId id="509" r:id="rId94"/>
    <p:sldId id="510" r:id="rId95"/>
    <p:sldId id="512" r:id="rId96"/>
    <p:sldId id="513" r:id="rId97"/>
    <p:sldId id="514" r:id="rId98"/>
    <p:sldId id="515" r:id="rId99"/>
    <p:sldId id="516" r:id="rId100"/>
    <p:sldId id="517" r:id="rId101"/>
    <p:sldId id="518" r:id="rId102"/>
    <p:sldId id="519" r:id="rId103"/>
    <p:sldId id="520" r:id="rId104"/>
    <p:sldId id="521" r:id="rId105"/>
    <p:sldId id="522" r:id="rId106"/>
    <p:sldId id="523" r:id="rId107"/>
    <p:sldId id="524" r:id="rId108"/>
    <p:sldId id="525" r:id="rId109"/>
    <p:sldId id="526" r:id="rId110"/>
    <p:sldId id="527" r:id="rId111"/>
    <p:sldId id="441" r:id="rId112"/>
    <p:sldId id="442" r:id="rId113"/>
    <p:sldId id="528" r:id="rId114"/>
    <p:sldId id="443" r:id="rId115"/>
    <p:sldId id="444" r:id="rId116"/>
    <p:sldId id="445" r:id="rId117"/>
    <p:sldId id="446" r:id="rId118"/>
    <p:sldId id="529" r:id="rId119"/>
    <p:sldId id="468" r:id="rId120"/>
    <p:sldId id="336" r:id="rId121"/>
    <p:sldId id="337" r:id="rId122"/>
    <p:sldId id="426" r:id="rId123"/>
    <p:sldId id="530" r:id="rId1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E7"/>
    <a:srgbClr val="FFEEE5"/>
    <a:srgbClr val="FFE7DD"/>
    <a:srgbClr val="F7C7A7"/>
    <a:srgbClr val="E8E8E8"/>
    <a:srgbClr val="7F7F7F"/>
    <a:srgbClr val="FFD370"/>
    <a:srgbClr val="E9EBF5"/>
    <a:srgbClr val="D0CECE"/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6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2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74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6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2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32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2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35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82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8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54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8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06.png"/><Relationship Id="rId5" Type="http://schemas.openxmlformats.org/officeDocument/2006/relationships/image" Target="../media/image193.png"/><Relationship Id="rId10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image" Target="../media/image19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99.png"/><Relationship Id="rId4" Type="http://schemas.openxmlformats.org/officeDocument/2006/relationships/image" Target="../media/image20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17.png"/><Relationship Id="rId7" Type="http://schemas.openxmlformats.org/officeDocument/2006/relationships/image" Target="../media/image189.png"/><Relationship Id="rId12" Type="http://schemas.openxmlformats.org/officeDocument/2006/relationships/image" Target="../media/image207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206.png"/><Relationship Id="rId5" Type="http://schemas.openxmlformats.org/officeDocument/2006/relationships/image" Target="../media/image219.png"/><Relationship Id="rId10" Type="http://schemas.openxmlformats.org/officeDocument/2006/relationships/image" Target="../media/image205.png"/><Relationship Id="rId4" Type="http://schemas.openxmlformats.org/officeDocument/2006/relationships/image" Target="../media/image218.png"/><Relationship Id="rId9" Type="http://schemas.openxmlformats.org/officeDocument/2006/relationships/image" Target="../media/image19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18.png"/><Relationship Id="rId4" Type="http://schemas.openxmlformats.org/officeDocument/2006/relationships/image" Target="../media/image2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57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B30B7C2B-5717-6774-267A-D70673B638A6}"/>
              </a:ext>
            </a:extLst>
          </p:cNvPr>
          <p:cNvSpPr/>
          <p:nvPr/>
        </p:nvSpPr>
        <p:spPr>
          <a:xfrm>
            <a:off x="246888" y="237744"/>
            <a:ext cx="11945112" cy="6620256"/>
          </a:xfrm>
          <a:prstGeom prst="round1Rect">
            <a:avLst>
              <a:gd name="adj" fmla="val 547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13500000" algn="b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자격증 모두 모아</a:t>
            </a:r>
            <a:endParaRPr lang="en-US" altLang="ko-KR" sz="4000" i="1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</a:t>
            </a:r>
            <a:endParaRPr lang="en-US" altLang="ko-KR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조장 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이예지</a:t>
            </a:r>
            <a:endParaRPr lang="en-US" altLang="ko-KR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조원 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김재엽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변광현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안혜원</a:t>
            </a: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임수민</a:t>
            </a:r>
            <a:endParaRPr lang="en-US" altLang="ko-KR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B37FF5-8D2A-F3C2-228E-8ADFFB5BA9B1}"/>
              </a:ext>
            </a:extLst>
          </p:cNvPr>
          <p:cNvGrpSpPr/>
          <p:nvPr/>
        </p:nvGrpSpPr>
        <p:grpSpPr>
          <a:xfrm>
            <a:off x="469900" y="313944"/>
            <a:ext cx="409956" cy="409956"/>
            <a:chOff x="469900" y="313944"/>
            <a:chExt cx="409956" cy="40995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02B17C-A39D-9E8E-90DC-94909766DEEE}"/>
                </a:ext>
              </a:extLst>
            </p:cNvPr>
            <p:cNvSpPr/>
            <p:nvPr/>
          </p:nvSpPr>
          <p:spPr>
            <a:xfrm>
              <a:off x="469900" y="313944"/>
              <a:ext cx="409956" cy="409956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184134A-535F-8D4B-38A5-BA45472DB5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153" y="405448"/>
              <a:ext cx="197451" cy="226949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7AED290-4F6B-DEBF-CAF0-E2A0D22AA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E783CC70-2365-3312-EC01-44580EF5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CB66A5FC-576E-3ACD-3449-6A70A93E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76B8560C-A0A9-B371-741B-F72D03FAC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32ACD1-2883-1DDD-B30E-066A2B5089E0}"/>
              </a:ext>
            </a:extLst>
          </p:cNvPr>
          <p:cNvGrpSpPr/>
          <p:nvPr/>
        </p:nvGrpSpPr>
        <p:grpSpPr>
          <a:xfrm>
            <a:off x="10216083" y="459964"/>
            <a:ext cx="1550689" cy="169277"/>
            <a:chOff x="9512757" y="369386"/>
            <a:chExt cx="2051714" cy="223970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0B5A3F5B-FD40-0728-A83D-4B92AF8607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3A668E60-6C31-B427-6BF0-686EB3A7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F1839ACC-106F-BF23-C5E8-09B00CF6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85A8E47-A04B-2D93-C10E-654571672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671BC0AA-B3E5-593A-44FB-95E360A06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47FCBCD1-41A5-AF7E-502A-76423509A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C7C3B1AB-FF0E-35B8-1E67-736D37A5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054BB12C-4ED9-5A7C-458B-B4A6F1779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DEA797F0-935B-10ED-B66F-734425B1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A3CCD214-F90E-DC1F-A10C-8E57E6CE6F3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A53E82-5462-9879-7420-5D1346A6B0F5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ED7B5B5A-77A3-7188-402D-FAF98102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5F2C72-9CB4-B629-6921-C9DB9FD39F1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024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1FACBC1-2464-0BF1-E724-D89AF64ED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12883"/>
              </p:ext>
            </p:extLst>
          </p:nvPr>
        </p:nvGraphicFramePr>
        <p:xfrm>
          <a:off x="727217" y="1072888"/>
          <a:ext cx="10808634" cy="532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030135">
                  <a:extLst>
                    <a:ext uri="{9D8B030D-6E8A-4147-A177-3AD203B41FA5}">
                      <a16:colId xmlns:a16="http://schemas.microsoft.com/office/drawing/2014/main" val="2319568"/>
                    </a:ext>
                  </a:extLst>
                </a:gridCol>
                <a:gridCol w="1365413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5350911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385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중분류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요구사항명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요구사항내용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84087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메인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인기자격증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국가기술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공인민간 자격증 응시자수 기준 </a:t>
                      </a:r>
                      <a:r>
                        <a:rPr lang="en-US" altLang="ko-KR" sz="1600" dirty="0"/>
                        <a:t>top 10, </a:t>
                      </a:r>
                      <a:r>
                        <a:rPr lang="ko-KR" altLang="en-US" sz="1600" dirty="0"/>
                        <a:t>회원의 경우 연령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성별에 따라 인기자격증 순위를 보여준다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28263"/>
                  </a:ext>
                </a:extLst>
              </a:tr>
              <a:tr h="8408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 일정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전체 자격증 일정을 불러와서 오늘 날짜에 해당하는 일정목록을 보여준다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900761"/>
                  </a:ext>
                </a:extLst>
              </a:tr>
              <a:tr h="8408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 검색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자격증 종목명으로 검색 가능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등록된 자격증 명인 경우 자동완성 기능을 제공한다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73425"/>
                  </a:ext>
                </a:extLst>
              </a:tr>
              <a:tr h="10527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사이트 내 검색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NavBar</a:t>
                      </a:r>
                      <a:r>
                        <a:rPr lang="ko-KR" altLang="en-US" sz="1600" dirty="0"/>
                        <a:t>에 있는 기능으로 사이트 내에 해당 키워드를 검색하여 자격증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게시판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댓글에서 해당하는 결과 목록을 보여준다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764456"/>
                  </a:ext>
                </a:extLst>
              </a:tr>
              <a:tr h="13646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팝업창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접수 마감일이 임박한 자격증이 있는 경우 메인 접속 시 팝업창을 띄워 목록을 조회하거나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국가기술의 경우 검색이 가능하다</a:t>
                      </a:r>
                      <a:r>
                        <a:rPr lang="en-US" altLang="ko-KR" sz="1600" dirty="0"/>
                        <a:t>. 24</a:t>
                      </a:r>
                      <a:r>
                        <a:rPr lang="ko-KR" altLang="en-US" sz="1600" dirty="0"/>
                        <a:t>시간 동안 닫기 버튼을 통해 하루간 팝업을 닫을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889312"/>
                  </a:ext>
                </a:extLst>
              </a:tr>
            </a:tbl>
          </a:graphicData>
        </a:graphic>
      </p:graphicFrame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8F9D4ED8-44C1-CA91-418E-F954460FC806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2912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96E514-F8BB-A127-69DE-3C7FAA7C94F2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98" name="사각형: 둥근 한쪽 모서리 97">
              <a:extLst>
                <a:ext uri="{FF2B5EF4-FFF2-40B4-BE49-F238E27FC236}">
                  <a16:creationId xmlns:a16="http://schemas.microsoft.com/office/drawing/2014/main" id="{8F0F1845-957A-438D-198C-767F5EB40F7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커뮤니티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꿀팁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/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후기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1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9" name="사각형: 둥근 한쪽 모서리 98">
              <a:extLst>
                <a:ext uri="{FF2B5EF4-FFF2-40B4-BE49-F238E27FC236}">
                  <a16:creationId xmlns:a16="http://schemas.microsoft.com/office/drawing/2014/main" id="{42C89F0F-06A2-1260-4848-AC8CEFBF76A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B919933-D351-128D-66E1-F0FF661AA259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02" name="Group 8">
                <a:extLst>
                  <a:ext uri="{FF2B5EF4-FFF2-40B4-BE49-F238E27FC236}">
                    <a16:creationId xmlns:a16="http://schemas.microsoft.com/office/drawing/2014/main" id="{3A7CC19A-42AD-ED0D-AE52-147D104F09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78F35F9D-EEA5-83A6-BF08-9E28689AE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9B473929-43DA-8BB6-A8F1-7CBF274B5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65935060-7995-03B5-CDB6-2655FF28A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F16E6068-B062-2ED4-2433-C92F89B41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3" name="Group 19">
                <a:extLst>
                  <a:ext uri="{FF2B5EF4-FFF2-40B4-BE49-F238E27FC236}">
                    <a16:creationId xmlns:a16="http://schemas.microsoft.com/office/drawing/2014/main" id="{F8120F0E-8C53-84D2-6974-118D94EE254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55DAFA1E-0DC6-B579-D4C5-1DCB1A1890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4256F84D-B08A-0167-91EC-94A804D08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521BD18D-2F69-D6D5-44D0-CF01540F16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80C8A9C4-1F9F-4E89-1933-AEB3DA152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BD6F146-5611-117A-C894-53BD22A0BD1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1EFB2F2F-B0EF-C97A-5B0D-9767E8E3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A181B7B-4C73-871B-3A61-FAB0EA6FADF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BD78AFD-F35E-EAFC-92E7-62D7E522B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01" y="1152013"/>
            <a:ext cx="4180186" cy="24497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AC4857-210A-FB4A-3483-69DEBED31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51" y="833723"/>
            <a:ext cx="5687776" cy="2743943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700891" y="1057910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92FDEC1-6F0F-7327-244D-1CE1F0379A69}"/>
              </a:ext>
            </a:extLst>
          </p:cNvPr>
          <p:cNvSpPr/>
          <p:nvPr/>
        </p:nvSpPr>
        <p:spPr>
          <a:xfrm>
            <a:off x="1460309" y="3441599"/>
            <a:ext cx="280625" cy="1601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5C1F2E-E71D-6F23-76D1-72D713BD8053}"/>
              </a:ext>
            </a:extLst>
          </p:cNvPr>
          <p:cNvSpPr/>
          <p:nvPr/>
        </p:nvSpPr>
        <p:spPr>
          <a:xfrm>
            <a:off x="6430550" y="904009"/>
            <a:ext cx="1012652" cy="1255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비로그인일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95553DE5-7303-3664-3A45-780577E40C22}"/>
              </a:ext>
            </a:extLst>
          </p:cNvPr>
          <p:cNvSpPr/>
          <p:nvPr/>
        </p:nvSpPr>
        <p:spPr>
          <a:xfrm>
            <a:off x="1520069" y="3611289"/>
            <a:ext cx="156120" cy="3469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30529F-7FEC-71F4-9C9B-002FF7192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50" y="4026289"/>
            <a:ext cx="5665877" cy="1284509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781E766B-1CA7-329E-5A1E-71ECAA99EDC0}"/>
              </a:ext>
            </a:extLst>
          </p:cNvPr>
          <p:cNvSpPr/>
          <p:nvPr/>
        </p:nvSpPr>
        <p:spPr>
          <a:xfrm>
            <a:off x="1148035" y="2464252"/>
            <a:ext cx="924890" cy="1601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3E806FE9-2547-DA92-A029-88B6B84DCA43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79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96E514-F8BB-A127-69DE-3C7FAA7C94F2}"/>
              </a:ext>
            </a:extLst>
          </p:cNvPr>
          <p:cNvGrpSpPr/>
          <p:nvPr/>
        </p:nvGrpSpPr>
        <p:grpSpPr>
          <a:xfrm>
            <a:off x="254793" y="237744"/>
            <a:ext cx="11945112" cy="6620256"/>
            <a:chOff x="246888" y="237744"/>
            <a:chExt cx="11945112" cy="6620256"/>
          </a:xfrm>
        </p:grpSpPr>
        <p:sp>
          <p:nvSpPr>
            <p:cNvPr id="98" name="사각형: 둥근 한쪽 모서리 97">
              <a:extLst>
                <a:ext uri="{FF2B5EF4-FFF2-40B4-BE49-F238E27FC236}">
                  <a16:creationId xmlns:a16="http://schemas.microsoft.com/office/drawing/2014/main" id="{8F0F1845-957A-438D-198C-767F5EB40F7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커뮤니티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꿀팁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/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후기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2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9" name="사각형: 둥근 한쪽 모서리 98">
              <a:extLst>
                <a:ext uri="{FF2B5EF4-FFF2-40B4-BE49-F238E27FC236}">
                  <a16:creationId xmlns:a16="http://schemas.microsoft.com/office/drawing/2014/main" id="{42C89F0F-06A2-1260-4848-AC8CEFBF76A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B919933-D351-128D-66E1-F0FF661AA259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02" name="Group 8">
                <a:extLst>
                  <a:ext uri="{FF2B5EF4-FFF2-40B4-BE49-F238E27FC236}">
                    <a16:creationId xmlns:a16="http://schemas.microsoft.com/office/drawing/2014/main" id="{3A7CC19A-42AD-ED0D-AE52-147D104F09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78F35F9D-EEA5-83A6-BF08-9E28689AE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9B473929-43DA-8BB6-A8F1-7CBF274B5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65935060-7995-03B5-CDB6-2655FF28A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F16E6068-B062-2ED4-2433-C92F89B41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3" name="Group 19">
                <a:extLst>
                  <a:ext uri="{FF2B5EF4-FFF2-40B4-BE49-F238E27FC236}">
                    <a16:creationId xmlns:a16="http://schemas.microsoft.com/office/drawing/2014/main" id="{F8120F0E-8C53-84D2-6974-118D94EE254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55DAFA1E-0DC6-B579-D4C5-1DCB1A1890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4256F84D-B08A-0167-91EC-94A804D08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521BD18D-2F69-D6D5-44D0-CF01540F16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80C8A9C4-1F9F-4E89-1933-AEB3DA152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BD6F146-5611-117A-C894-53BD22A0BD1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1EFB2F2F-B0EF-C97A-5B0D-9767E8E3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A181B7B-4C73-871B-3A61-FAB0EA6FADF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9AC4857-210A-FB4A-3483-69DEBED31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1" y="833723"/>
            <a:ext cx="5687776" cy="2743943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700891" y="1057910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5C1F2E-E71D-6F23-76D1-72D713BD8053}"/>
              </a:ext>
            </a:extLst>
          </p:cNvPr>
          <p:cNvSpPr/>
          <p:nvPr/>
        </p:nvSpPr>
        <p:spPr>
          <a:xfrm>
            <a:off x="6430550" y="904009"/>
            <a:ext cx="1437100" cy="1302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일반회원 </a:t>
            </a:r>
            <a:r>
              <a:rPr lang="ko-KR" altLang="en-US" sz="1000" dirty="0" err="1">
                <a:solidFill>
                  <a:schemeClr val="tx1"/>
                </a:solidFill>
              </a:rPr>
              <a:t>로그인일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97E6D5-D744-F1D8-1DEA-2CC505411F8D}"/>
              </a:ext>
            </a:extLst>
          </p:cNvPr>
          <p:cNvGrpSpPr/>
          <p:nvPr/>
        </p:nvGrpSpPr>
        <p:grpSpPr>
          <a:xfrm>
            <a:off x="6443876" y="1123609"/>
            <a:ext cx="5015962" cy="3997158"/>
            <a:chOff x="6443876" y="1123609"/>
            <a:chExt cx="5015962" cy="39971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465900F-2A35-52EC-61F1-29B66209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6498" y="1123609"/>
              <a:ext cx="4235071" cy="294272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D32E95-B94B-9D66-4C5C-024081B47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3876" y="4068438"/>
              <a:ext cx="5015962" cy="1052329"/>
            </a:xfrm>
            <a:prstGeom prst="rect">
              <a:avLst/>
            </a:prstGeom>
          </p:spPr>
        </p:pic>
      </p:grp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CDD668AE-E84D-7571-69A5-94E7D157A436}"/>
              </a:ext>
            </a:extLst>
          </p:cNvPr>
          <p:cNvSpPr/>
          <p:nvPr/>
        </p:nvSpPr>
        <p:spPr>
          <a:xfrm rot="16200000">
            <a:off x="7939076" y="2165562"/>
            <a:ext cx="173785" cy="85003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C8D7EAA-CB74-C262-14B2-4E513EAD74D8}"/>
              </a:ext>
            </a:extLst>
          </p:cNvPr>
          <p:cNvSpPr/>
          <p:nvPr/>
        </p:nvSpPr>
        <p:spPr>
          <a:xfrm>
            <a:off x="7210426" y="2486025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FB39AE-599C-63FF-603B-927752765F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171" b="15031"/>
          <a:stretch/>
        </p:blipFill>
        <p:spPr>
          <a:xfrm>
            <a:off x="8450989" y="2196676"/>
            <a:ext cx="1310754" cy="7653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A944CD-B9DB-516D-50E5-357EAC04A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873" y="2224352"/>
            <a:ext cx="1768076" cy="546160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113FBA55-B0FD-0111-8DF3-A2C46AEC39FB}"/>
              </a:ext>
            </a:extLst>
          </p:cNvPr>
          <p:cNvSpPr/>
          <p:nvPr/>
        </p:nvSpPr>
        <p:spPr>
          <a:xfrm>
            <a:off x="8468648" y="2487354"/>
            <a:ext cx="246248" cy="1737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246AA987-BBE0-4952-551E-84B4189B000D}"/>
              </a:ext>
            </a:extLst>
          </p:cNvPr>
          <p:cNvSpPr/>
          <p:nvPr/>
        </p:nvSpPr>
        <p:spPr>
          <a:xfrm rot="16200000">
            <a:off x="9839731" y="2456169"/>
            <a:ext cx="175115" cy="2348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E91D761-7DA0-B037-DD98-CCE64FAD3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0873" y="2745387"/>
            <a:ext cx="1768076" cy="5385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6933A6-5579-5628-7E15-BA43EBE20F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8873" y="1714278"/>
            <a:ext cx="1768076" cy="54093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056A1A23-D054-8547-20DB-7F1D86C4C3A6}"/>
              </a:ext>
            </a:extLst>
          </p:cNvPr>
          <p:cNvSpPr/>
          <p:nvPr/>
        </p:nvSpPr>
        <p:spPr>
          <a:xfrm>
            <a:off x="11027262" y="4798064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78743563-ED89-343F-58D2-5E3415AE5A18}"/>
              </a:ext>
            </a:extLst>
          </p:cNvPr>
          <p:cNvSpPr/>
          <p:nvPr/>
        </p:nvSpPr>
        <p:spPr>
          <a:xfrm rot="8485751">
            <a:off x="10272279" y="2894539"/>
            <a:ext cx="223069" cy="214423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0DB2E-281D-B5E0-3138-2E9B762AE2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8818" y="5217595"/>
            <a:ext cx="2271020" cy="120839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D287F923-5398-A1D3-D4B8-A3666554F457}"/>
              </a:ext>
            </a:extLst>
          </p:cNvPr>
          <p:cNvSpPr/>
          <p:nvPr/>
        </p:nvSpPr>
        <p:spPr>
          <a:xfrm>
            <a:off x="10161027" y="4809068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9C8813D2-6483-0AF2-92F5-803EE48AAA1B}"/>
              </a:ext>
            </a:extLst>
          </p:cNvPr>
          <p:cNvSpPr/>
          <p:nvPr/>
        </p:nvSpPr>
        <p:spPr>
          <a:xfrm>
            <a:off x="10291137" y="5047721"/>
            <a:ext cx="130303" cy="3653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E9E42A-7882-F72D-B864-1F2F2A074D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161" y="5982985"/>
            <a:ext cx="2051382" cy="61723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B56CC11C-B673-B003-B1DD-6E0777876A1E}"/>
              </a:ext>
            </a:extLst>
          </p:cNvPr>
          <p:cNvSpPr/>
          <p:nvPr/>
        </p:nvSpPr>
        <p:spPr>
          <a:xfrm>
            <a:off x="9238152" y="6215765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031D00F5-D0BC-3BB6-0E44-621DA5F57B70}"/>
              </a:ext>
            </a:extLst>
          </p:cNvPr>
          <p:cNvSpPr/>
          <p:nvPr/>
        </p:nvSpPr>
        <p:spPr>
          <a:xfrm rot="5400000">
            <a:off x="8779188" y="6041024"/>
            <a:ext cx="182649" cy="58727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F8EE823-CC02-1F76-9E9C-586B0F02286F}"/>
              </a:ext>
            </a:extLst>
          </p:cNvPr>
          <p:cNvSpPr/>
          <p:nvPr/>
        </p:nvSpPr>
        <p:spPr>
          <a:xfrm>
            <a:off x="322711" y="3683419"/>
            <a:ext cx="2087113" cy="4931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관리자 </a:t>
            </a:r>
            <a:r>
              <a:rPr lang="ko-KR" altLang="en-US" sz="1000" dirty="0" err="1">
                <a:solidFill>
                  <a:schemeClr val="tx1"/>
                </a:solidFill>
              </a:rPr>
              <a:t>로그인일</a:t>
            </a:r>
            <a:r>
              <a:rPr lang="ko-KR" altLang="en-US" sz="1000" dirty="0">
                <a:solidFill>
                  <a:schemeClr val="tx1"/>
                </a:solidFill>
              </a:rPr>
              <a:t> 때 </a:t>
            </a:r>
            <a:r>
              <a:rPr lang="en-US" altLang="ko-KR" sz="1000" dirty="0">
                <a:solidFill>
                  <a:schemeClr val="tx1"/>
                </a:solidFill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</a:rPr>
              <a:t>해당 글의 </a:t>
            </a:r>
            <a:r>
              <a:rPr lang="ko-KR" altLang="en-US" sz="1000" dirty="0" err="1">
                <a:solidFill>
                  <a:schemeClr val="tx1"/>
                </a:solidFill>
              </a:rPr>
              <a:t>신고당한</a:t>
            </a:r>
            <a:r>
              <a:rPr lang="ko-KR" altLang="en-US" sz="1000" dirty="0">
                <a:solidFill>
                  <a:schemeClr val="tx1"/>
                </a:solidFill>
              </a:rPr>
              <a:t> 이력 함께 보임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4CC572-8D25-264F-1B06-DBC75AD052FE}"/>
              </a:ext>
            </a:extLst>
          </p:cNvPr>
          <p:cNvGrpSpPr/>
          <p:nvPr/>
        </p:nvGrpSpPr>
        <p:grpSpPr>
          <a:xfrm>
            <a:off x="380333" y="4347457"/>
            <a:ext cx="4402932" cy="2115857"/>
            <a:chOff x="322712" y="3882347"/>
            <a:chExt cx="4402932" cy="21158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F599E66-2918-DC9D-B9C0-D3238B466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5570"/>
            <a:stretch/>
          </p:blipFill>
          <p:spPr>
            <a:xfrm>
              <a:off x="322712" y="3882347"/>
              <a:ext cx="3989478" cy="153073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B410BB-9356-FAF9-6275-FF9A77E2B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2712" y="5505024"/>
              <a:ext cx="4402932" cy="493180"/>
            </a:xfrm>
            <a:prstGeom prst="rect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2A3003ED-C6F5-1A75-CA03-C5373061C867}"/>
              </a:ext>
            </a:extLst>
          </p:cNvPr>
          <p:cNvSpPr/>
          <p:nvPr/>
        </p:nvSpPr>
        <p:spPr>
          <a:xfrm>
            <a:off x="1147825" y="2441880"/>
            <a:ext cx="956802" cy="1948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말풍선: 타원형 51">
            <a:extLst>
              <a:ext uri="{FF2B5EF4-FFF2-40B4-BE49-F238E27FC236}">
                <a16:creationId xmlns:a16="http://schemas.microsoft.com/office/drawing/2014/main" id="{53C72CE0-4F23-63C8-ABD0-37B79E5DC189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626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96E514-F8BB-A127-69DE-3C7FAA7C94F2}"/>
              </a:ext>
            </a:extLst>
          </p:cNvPr>
          <p:cNvGrpSpPr/>
          <p:nvPr/>
        </p:nvGrpSpPr>
        <p:grpSpPr>
          <a:xfrm>
            <a:off x="254793" y="237744"/>
            <a:ext cx="11945112" cy="6620256"/>
            <a:chOff x="246888" y="237744"/>
            <a:chExt cx="11945112" cy="6620256"/>
          </a:xfrm>
        </p:grpSpPr>
        <p:sp>
          <p:nvSpPr>
            <p:cNvPr id="98" name="사각형: 둥근 한쪽 모서리 97">
              <a:extLst>
                <a:ext uri="{FF2B5EF4-FFF2-40B4-BE49-F238E27FC236}">
                  <a16:creationId xmlns:a16="http://schemas.microsoft.com/office/drawing/2014/main" id="{8F0F1845-957A-438D-198C-767F5EB40F7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커뮤니티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꿀팁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/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후기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3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9" name="사각형: 둥근 한쪽 모서리 98">
              <a:extLst>
                <a:ext uri="{FF2B5EF4-FFF2-40B4-BE49-F238E27FC236}">
                  <a16:creationId xmlns:a16="http://schemas.microsoft.com/office/drawing/2014/main" id="{42C89F0F-06A2-1260-4848-AC8CEFBF76A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B919933-D351-128D-66E1-F0FF661AA259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02" name="Group 8">
                <a:extLst>
                  <a:ext uri="{FF2B5EF4-FFF2-40B4-BE49-F238E27FC236}">
                    <a16:creationId xmlns:a16="http://schemas.microsoft.com/office/drawing/2014/main" id="{3A7CC19A-42AD-ED0D-AE52-147D104F09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78F35F9D-EEA5-83A6-BF08-9E28689AE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9B473929-43DA-8BB6-A8F1-7CBF274B5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65935060-7995-03B5-CDB6-2655FF28A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F16E6068-B062-2ED4-2433-C92F89B41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3" name="Group 19">
                <a:extLst>
                  <a:ext uri="{FF2B5EF4-FFF2-40B4-BE49-F238E27FC236}">
                    <a16:creationId xmlns:a16="http://schemas.microsoft.com/office/drawing/2014/main" id="{F8120F0E-8C53-84D2-6974-118D94EE254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55DAFA1E-0DC6-B579-D4C5-1DCB1A1890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4256F84D-B08A-0167-91EC-94A804D08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521BD18D-2F69-D6D5-44D0-CF01540F16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80C8A9C4-1F9F-4E89-1933-AEB3DA152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BD6F146-5611-117A-C894-53BD22A0BD1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1EFB2F2F-B0EF-C97A-5B0D-9767E8E3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A181B7B-4C73-871B-3A61-FAB0EA6FADF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B90DE0-11FE-4B52-567C-C00939B32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34" y="3696376"/>
            <a:ext cx="2930437" cy="29039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AC4857-210A-FB4A-3483-69DEBED31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51" y="833723"/>
            <a:ext cx="5687776" cy="2743943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700891" y="1057910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5C1F2E-E71D-6F23-76D1-72D713BD8053}"/>
              </a:ext>
            </a:extLst>
          </p:cNvPr>
          <p:cNvSpPr/>
          <p:nvPr/>
        </p:nvSpPr>
        <p:spPr>
          <a:xfrm>
            <a:off x="6430550" y="904009"/>
            <a:ext cx="1437100" cy="1302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일반회원 </a:t>
            </a:r>
            <a:r>
              <a:rPr lang="ko-KR" altLang="en-US" sz="1000" dirty="0" err="1">
                <a:solidFill>
                  <a:schemeClr val="tx1"/>
                </a:solidFill>
              </a:rPr>
              <a:t>로그인일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65900F-2A35-52EC-61F1-29B66209A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963"/>
          <a:stretch/>
        </p:blipFill>
        <p:spPr>
          <a:xfrm>
            <a:off x="6446498" y="1123609"/>
            <a:ext cx="4235071" cy="1619591"/>
          </a:xfrm>
          <a:prstGeom prst="rect">
            <a:avLst/>
          </a:prstGeom>
        </p:spPr>
      </p:pic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CDD668AE-E84D-7571-69A5-94E7D157A436}"/>
              </a:ext>
            </a:extLst>
          </p:cNvPr>
          <p:cNvSpPr/>
          <p:nvPr/>
        </p:nvSpPr>
        <p:spPr>
          <a:xfrm>
            <a:off x="7056716" y="2686540"/>
            <a:ext cx="139952" cy="2622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C8D7EAA-CB74-C262-14B2-4E513EAD74D8}"/>
              </a:ext>
            </a:extLst>
          </p:cNvPr>
          <p:cNvSpPr/>
          <p:nvPr/>
        </p:nvSpPr>
        <p:spPr>
          <a:xfrm>
            <a:off x="6988950" y="2477856"/>
            <a:ext cx="309317" cy="1996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A3003ED-C6F5-1A75-CA03-C5373061C867}"/>
              </a:ext>
            </a:extLst>
          </p:cNvPr>
          <p:cNvSpPr/>
          <p:nvPr/>
        </p:nvSpPr>
        <p:spPr>
          <a:xfrm>
            <a:off x="1147825" y="2441880"/>
            <a:ext cx="956802" cy="1948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FA9FB4-C9A6-18A3-2251-48DEFBE76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498" y="2997049"/>
            <a:ext cx="2603465" cy="2564374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B56CC11C-B673-B003-B1DD-6E0777876A1E}"/>
              </a:ext>
            </a:extLst>
          </p:cNvPr>
          <p:cNvSpPr/>
          <p:nvPr/>
        </p:nvSpPr>
        <p:spPr>
          <a:xfrm>
            <a:off x="6413615" y="5238568"/>
            <a:ext cx="319461" cy="1696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9C8813D2-6483-0AF2-92F5-803EE48AAA1B}"/>
              </a:ext>
            </a:extLst>
          </p:cNvPr>
          <p:cNvSpPr/>
          <p:nvPr/>
        </p:nvSpPr>
        <p:spPr>
          <a:xfrm>
            <a:off x="6497037" y="5462125"/>
            <a:ext cx="140830" cy="2445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B61226-8F37-12DE-7494-008F0B538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498" y="5793615"/>
            <a:ext cx="2182612" cy="661544"/>
          </a:xfrm>
          <a:prstGeom prst="rect">
            <a:avLst/>
          </a:prstGeom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ED2C1FB0-28CA-E8D4-7863-6BA12A3F48E2}"/>
              </a:ext>
            </a:extLst>
          </p:cNvPr>
          <p:cNvSpPr/>
          <p:nvPr/>
        </p:nvSpPr>
        <p:spPr>
          <a:xfrm>
            <a:off x="5427546" y="1359448"/>
            <a:ext cx="438305" cy="1578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2D80B9AA-6058-A428-3052-F890CC71356C}"/>
              </a:ext>
            </a:extLst>
          </p:cNvPr>
          <p:cNvSpPr/>
          <p:nvPr/>
        </p:nvSpPr>
        <p:spPr>
          <a:xfrm rot="2509137" flipH="1">
            <a:off x="4123310" y="1001248"/>
            <a:ext cx="116579" cy="409007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6828037-C150-045F-5970-98D8FAD5A5DD}"/>
              </a:ext>
            </a:extLst>
          </p:cNvPr>
          <p:cNvSpPr/>
          <p:nvPr/>
        </p:nvSpPr>
        <p:spPr>
          <a:xfrm>
            <a:off x="513834" y="6255693"/>
            <a:ext cx="346950" cy="1561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054E22C0-0549-942A-7378-9D7242C12B8A}"/>
              </a:ext>
            </a:extLst>
          </p:cNvPr>
          <p:cNvSpPr/>
          <p:nvPr/>
        </p:nvSpPr>
        <p:spPr>
          <a:xfrm rot="16200000">
            <a:off x="2036995" y="5325779"/>
            <a:ext cx="45719" cy="20117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4A4DAC0B-1232-6F83-76E7-071862C6C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053" y="5692950"/>
            <a:ext cx="2182612" cy="661544"/>
          </a:xfrm>
          <a:prstGeom prst="rect">
            <a:avLst/>
          </a:prstGeom>
        </p:spPr>
      </p:pic>
      <p:sp>
        <p:nvSpPr>
          <p:cNvPr id="37" name="말풍선: 타원형 36">
            <a:extLst>
              <a:ext uri="{FF2B5EF4-FFF2-40B4-BE49-F238E27FC236}">
                <a16:creationId xmlns:a16="http://schemas.microsoft.com/office/drawing/2014/main" id="{7A21CAD9-75A9-651A-60AA-F997CB76353C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98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E62E92F7-3E75-F3A4-9DB4-EC8EFE8E7605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37" name="사각형: 둥근 한쪽 모서리 36">
              <a:extLst>
                <a:ext uri="{FF2B5EF4-FFF2-40B4-BE49-F238E27FC236}">
                  <a16:creationId xmlns:a16="http://schemas.microsoft.com/office/drawing/2014/main" id="{3DEC5876-C972-0A15-6D2A-F3304595164F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커뮤니티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질문글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1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8" name="사각형: 둥근 한쪽 모서리 37">
              <a:extLst>
                <a:ext uri="{FF2B5EF4-FFF2-40B4-BE49-F238E27FC236}">
                  <a16:creationId xmlns:a16="http://schemas.microsoft.com/office/drawing/2014/main" id="{FDF01A23-2DEF-1DC4-6BE4-537EC2B79B38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CFFF060-FBB7-63B8-6A3E-2C7DFCFBAC02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41" name="Group 8">
                <a:extLst>
                  <a:ext uri="{FF2B5EF4-FFF2-40B4-BE49-F238E27FC236}">
                    <a16:creationId xmlns:a16="http://schemas.microsoft.com/office/drawing/2014/main" id="{44E08494-3877-4060-F346-5C8E5CF0EB7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48E80510-84D1-8836-F0EF-3C6ABA679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628DAB4D-B7FE-93F2-1791-5BA3C65D95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4" name="Freeform 11">
                  <a:extLst>
                    <a:ext uri="{FF2B5EF4-FFF2-40B4-BE49-F238E27FC236}">
                      <a16:creationId xmlns:a16="http://schemas.microsoft.com/office/drawing/2014/main" id="{C95C0384-E30F-D04E-619B-0EFB560C3C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5" name="Freeform 12">
                  <a:extLst>
                    <a:ext uri="{FF2B5EF4-FFF2-40B4-BE49-F238E27FC236}">
                      <a16:creationId xmlns:a16="http://schemas.microsoft.com/office/drawing/2014/main" id="{3A0D0B53-1D48-0A47-818D-C8E2D6B854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2" name="Group 19">
                <a:extLst>
                  <a:ext uri="{FF2B5EF4-FFF2-40B4-BE49-F238E27FC236}">
                    <a16:creationId xmlns:a16="http://schemas.microsoft.com/office/drawing/2014/main" id="{C2498837-9E50-B613-7BB4-35200B89B7C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8" name="Freeform 20">
                  <a:extLst>
                    <a:ext uri="{FF2B5EF4-FFF2-40B4-BE49-F238E27FC236}">
                      <a16:creationId xmlns:a16="http://schemas.microsoft.com/office/drawing/2014/main" id="{FDF89D95-8D98-6544-392F-3F4773A9B9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0" name="Freeform 21">
                  <a:extLst>
                    <a:ext uri="{FF2B5EF4-FFF2-40B4-BE49-F238E27FC236}">
                      <a16:creationId xmlns:a16="http://schemas.microsoft.com/office/drawing/2014/main" id="{450B089B-F645-067D-E7A6-C8EA209BF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1" name="Freeform 22">
                  <a:extLst>
                    <a:ext uri="{FF2B5EF4-FFF2-40B4-BE49-F238E27FC236}">
                      <a16:creationId xmlns:a16="http://schemas.microsoft.com/office/drawing/2014/main" id="{13506A60-A1C0-BFC6-9B55-FAE1DFB3E5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DF73A978-84F6-E08C-7945-40E3CF505D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0DE0768-80F9-AC5B-521F-F7DED3BD2E0B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E560C2FC-BF55-AB43-FF91-853FF0B47D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F4E31B6-C6DB-4658-0C16-53BE3C668E6F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700891" y="1057910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5C1F2E-E71D-6F23-76D1-72D713BD8053}"/>
              </a:ext>
            </a:extLst>
          </p:cNvPr>
          <p:cNvSpPr/>
          <p:nvPr/>
        </p:nvSpPr>
        <p:spPr>
          <a:xfrm>
            <a:off x="6430550" y="904009"/>
            <a:ext cx="1012652" cy="1255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비로그인일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C187533-E772-90DA-B82A-963846D95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0" r="1816" b="7758"/>
          <a:stretch/>
        </p:blipFill>
        <p:spPr>
          <a:xfrm>
            <a:off x="314711" y="830958"/>
            <a:ext cx="5657366" cy="269862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70FAA28C-8DE2-4FE7-CE4F-5B699A43B1F9}"/>
              </a:ext>
            </a:extLst>
          </p:cNvPr>
          <p:cNvSpPr/>
          <p:nvPr/>
        </p:nvSpPr>
        <p:spPr>
          <a:xfrm>
            <a:off x="1666346" y="1157816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F15063C-4906-C07B-BCF8-5AB971F44654}"/>
              </a:ext>
            </a:extLst>
          </p:cNvPr>
          <p:cNvSpPr/>
          <p:nvPr/>
        </p:nvSpPr>
        <p:spPr>
          <a:xfrm>
            <a:off x="1066422" y="1518068"/>
            <a:ext cx="680082" cy="2077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92FDEC1-6F0F-7327-244D-1CE1F0379A69}"/>
              </a:ext>
            </a:extLst>
          </p:cNvPr>
          <p:cNvSpPr/>
          <p:nvPr/>
        </p:nvSpPr>
        <p:spPr>
          <a:xfrm>
            <a:off x="1460309" y="3441599"/>
            <a:ext cx="280625" cy="1601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95553DE5-7303-3664-3A45-780577E40C22}"/>
              </a:ext>
            </a:extLst>
          </p:cNvPr>
          <p:cNvSpPr/>
          <p:nvPr/>
        </p:nvSpPr>
        <p:spPr>
          <a:xfrm>
            <a:off x="1520069" y="3611289"/>
            <a:ext cx="156120" cy="3469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519D0C-2CD4-71E2-ADA8-7307DD70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11" y="4030585"/>
            <a:ext cx="5657366" cy="1286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0F0506-3FE3-D9A8-8B5C-4A4CA5CAD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6" y="1148302"/>
            <a:ext cx="5501438" cy="2593535"/>
          </a:xfrm>
          <a:prstGeom prst="rect">
            <a:avLst/>
          </a:prstGeom>
        </p:spPr>
      </p:pic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7C7D2208-9F2D-369A-0A8E-89AB7385B9D7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55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96E514-F8BB-A127-69DE-3C7FAA7C94F2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98" name="사각형: 둥근 한쪽 모서리 97">
              <a:extLst>
                <a:ext uri="{FF2B5EF4-FFF2-40B4-BE49-F238E27FC236}">
                  <a16:creationId xmlns:a16="http://schemas.microsoft.com/office/drawing/2014/main" id="{8F0F1845-957A-438D-198C-767F5EB40F7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커뮤니티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질문글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2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9" name="사각형: 둥근 한쪽 모서리 98">
              <a:extLst>
                <a:ext uri="{FF2B5EF4-FFF2-40B4-BE49-F238E27FC236}">
                  <a16:creationId xmlns:a16="http://schemas.microsoft.com/office/drawing/2014/main" id="{42C89F0F-06A2-1260-4848-AC8CEFBF76A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B919933-D351-128D-66E1-F0FF661AA259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02" name="Group 8">
                <a:extLst>
                  <a:ext uri="{FF2B5EF4-FFF2-40B4-BE49-F238E27FC236}">
                    <a16:creationId xmlns:a16="http://schemas.microsoft.com/office/drawing/2014/main" id="{3A7CC19A-42AD-ED0D-AE52-147D104F09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78F35F9D-EEA5-83A6-BF08-9E28689AE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9B473929-43DA-8BB6-A8F1-7CBF274B5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65935060-7995-03B5-CDB6-2655FF28A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F16E6068-B062-2ED4-2433-C92F89B41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3" name="Group 19">
                <a:extLst>
                  <a:ext uri="{FF2B5EF4-FFF2-40B4-BE49-F238E27FC236}">
                    <a16:creationId xmlns:a16="http://schemas.microsoft.com/office/drawing/2014/main" id="{F8120F0E-8C53-84D2-6974-118D94EE254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55DAFA1E-0DC6-B579-D4C5-1DCB1A1890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4256F84D-B08A-0167-91EC-94A804D08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521BD18D-2F69-D6D5-44D0-CF01540F16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80C8A9C4-1F9F-4E89-1933-AEB3DA152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BD6F146-5611-117A-C894-53BD22A0BD1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1EFB2F2F-B0EF-C97A-5B0D-9767E8E3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A181B7B-4C73-871B-3A61-FAB0EA6FADF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2E82150-D9CA-E8F5-7298-CF04D12A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149" y="5202026"/>
            <a:ext cx="2253637" cy="117078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3D8D43-6759-6E0E-B397-E44CE421F06C}"/>
              </a:ext>
            </a:extLst>
          </p:cNvPr>
          <p:cNvGrpSpPr/>
          <p:nvPr/>
        </p:nvGrpSpPr>
        <p:grpSpPr>
          <a:xfrm>
            <a:off x="6461337" y="1118144"/>
            <a:ext cx="5305435" cy="3871370"/>
            <a:chOff x="6461337" y="1118144"/>
            <a:chExt cx="5305435" cy="38713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56852B-BE22-8E4A-67AC-6B048758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161" y="1118144"/>
              <a:ext cx="5290611" cy="298657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22BFE6F-7246-9B0F-1003-1FBDAAB1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337" y="4124406"/>
              <a:ext cx="5031549" cy="865108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6E4A2BE3-90A3-2EBC-36B0-D52C4BBF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161" y="5982985"/>
            <a:ext cx="2051382" cy="6172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20EC01-1357-D7DE-596A-EF91ACE6F9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80" r="1816" b="7758"/>
          <a:stretch/>
        </p:blipFill>
        <p:spPr>
          <a:xfrm>
            <a:off x="314711" y="830958"/>
            <a:ext cx="5657366" cy="2698625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666346" y="1157816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C8D7EAA-CB74-C262-14B2-4E513EAD74D8}"/>
              </a:ext>
            </a:extLst>
          </p:cNvPr>
          <p:cNvSpPr/>
          <p:nvPr/>
        </p:nvSpPr>
        <p:spPr>
          <a:xfrm>
            <a:off x="1066422" y="1518068"/>
            <a:ext cx="680082" cy="2077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09FAAF9-2EAF-79DB-A783-AE67462AB6AC}"/>
              </a:ext>
            </a:extLst>
          </p:cNvPr>
          <p:cNvSpPr/>
          <p:nvPr/>
        </p:nvSpPr>
        <p:spPr>
          <a:xfrm>
            <a:off x="6430550" y="904009"/>
            <a:ext cx="1437100" cy="1302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일반회원 </a:t>
            </a:r>
            <a:r>
              <a:rPr lang="ko-KR" altLang="en-US" sz="1000" dirty="0" err="1">
                <a:solidFill>
                  <a:schemeClr val="tx1"/>
                </a:solidFill>
              </a:rPr>
              <a:t>로그인일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F2EC524-8C6B-7671-6855-0B2C59BBA70E}"/>
              </a:ext>
            </a:extLst>
          </p:cNvPr>
          <p:cNvSpPr/>
          <p:nvPr/>
        </p:nvSpPr>
        <p:spPr>
          <a:xfrm>
            <a:off x="322711" y="3683419"/>
            <a:ext cx="2087113" cy="4931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관리자 </a:t>
            </a:r>
            <a:r>
              <a:rPr lang="ko-KR" altLang="en-US" sz="1000" dirty="0" err="1">
                <a:solidFill>
                  <a:schemeClr val="tx1"/>
                </a:solidFill>
              </a:rPr>
              <a:t>로그인일</a:t>
            </a:r>
            <a:r>
              <a:rPr lang="ko-KR" altLang="en-US" sz="1000" dirty="0">
                <a:solidFill>
                  <a:schemeClr val="tx1"/>
                </a:solidFill>
              </a:rPr>
              <a:t> 때 </a:t>
            </a:r>
            <a:r>
              <a:rPr lang="en-US" altLang="ko-KR" sz="1000" dirty="0">
                <a:solidFill>
                  <a:schemeClr val="tx1"/>
                </a:solidFill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</a:rPr>
              <a:t>해당 글의 </a:t>
            </a:r>
            <a:r>
              <a:rPr lang="ko-KR" altLang="en-US" sz="1000" dirty="0" err="1">
                <a:solidFill>
                  <a:schemeClr val="tx1"/>
                </a:solidFill>
              </a:rPr>
              <a:t>신고당한</a:t>
            </a:r>
            <a:r>
              <a:rPr lang="ko-KR" altLang="en-US" sz="1000" dirty="0">
                <a:solidFill>
                  <a:schemeClr val="tx1"/>
                </a:solidFill>
              </a:rPr>
              <a:t> 이력 함께 보임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99D8ACDF-174B-3D0F-0BFC-25FB219FF684}"/>
              </a:ext>
            </a:extLst>
          </p:cNvPr>
          <p:cNvSpPr/>
          <p:nvPr/>
        </p:nvSpPr>
        <p:spPr>
          <a:xfrm rot="16988880">
            <a:off x="7851328" y="2444442"/>
            <a:ext cx="154788" cy="52787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106871A-762C-2B37-3A89-3490B0071905}"/>
              </a:ext>
            </a:extLst>
          </p:cNvPr>
          <p:cNvSpPr/>
          <p:nvPr/>
        </p:nvSpPr>
        <p:spPr>
          <a:xfrm>
            <a:off x="7210426" y="2486025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C32E90AB-4ADF-01AA-3210-7F2AF3D103B8}"/>
              </a:ext>
            </a:extLst>
          </p:cNvPr>
          <p:cNvSpPr/>
          <p:nvPr/>
        </p:nvSpPr>
        <p:spPr>
          <a:xfrm rot="16200000">
            <a:off x="9839731" y="2740657"/>
            <a:ext cx="175115" cy="2348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51A90B-B247-68BA-5290-E3E61E192C5D}"/>
              </a:ext>
            </a:extLst>
          </p:cNvPr>
          <p:cNvSpPr/>
          <p:nvPr/>
        </p:nvSpPr>
        <p:spPr>
          <a:xfrm>
            <a:off x="10935822" y="4615184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08571A0-EDAB-BB95-3E3D-2677043DB96C}"/>
              </a:ext>
            </a:extLst>
          </p:cNvPr>
          <p:cNvSpPr/>
          <p:nvPr/>
        </p:nvSpPr>
        <p:spPr>
          <a:xfrm rot="7849341">
            <a:off x="10135337" y="3086578"/>
            <a:ext cx="160624" cy="18962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0C26D1B-3F15-8B24-7987-C813EF7E15E8}"/>
              </a:ext>
            </a:extLst>
          </p:cNvPr>
          <p:cNvSpPr/>
          <p:nvPr/>
        </p:nvSpPr>
        <p:spPr>
          <a:xfrm>
            <a:off x="9845749" y="4597656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BC6CF3D7-9589-5563-F634-F557FF43FF63}"/>
              </a:ext>
            </a:extLst>
          </p:cNvPr>
          <p:cNvSpPr/>
          <p:nvPr/>
        </p:nvSpPr>
        <p:spPr>
          <a:xfrm>
            <a:off x="9986858" y="4882838"/>
            <a:ext cx="130303" cy="3653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622B627-BEE1-2E47-96C1-C56A0F750E7B}"/>
              </a:ext>
            </a:extLst>
          </p:cNvPr>
          <p:cNvSpPr/>
          <p:nvPr/>
        </p:nvSpPr>
        <p:spPr>
          <a:xfrm>
            <a:off x="9238152" y="6215765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89F44A4-E696-B56A-F9CD-FDEF765C8BA6}"/>
              </a:ext>
            </a:extLst>
          </p:cNvPr>
          <p:cNvSpPr/>
          <p:nvPr/>
        </p:nvSpPr>
        <p:spPr>
          <a:xfrm rot="5400000">
            <a:off x="8779188" y="6041024"/>
            <a:ext cx="182649" cy="58727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C899ED3-8EC5-CFA6-FF56-219FB0440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0873" y="2599256"/>
            <a:ext cx="1768076" cy="5461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C96CC4D-16DE-6613-294E-3C3B8047A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0873" y="3120291"/>
            <a:ext cx="1768076" cy="53851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0E90B3-5520-988B-0A84-2648D0A7C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8873" y="2089182"/>
            <a:ext cx="1768076" cy="5409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B5C1B8-74E4-7463-E811-35923A3BE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50" t="12415" r="67678" b="59602"/>
          <a:stretch/>
        </p:blipFill>
        <p:spPr>
          <a:xfrm>
            <a:off x="8268313" y="2440389"/>
            <a:ext cx="1511295" cy="95261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BF825700-6209-98DC-E9BB-94E3F004E8DF}"/>
              </a:ext>
            </a:extLst>
          </p:cNvPr>
          <p:cNvSpPr/>
          <p:nvPr/>
        </p:nvSpPr>
        <p:spPr>
          <a:xfrm>
            <a:off x="8253666" y="2916696"/>
            <a:ext cx="323209" cy="1648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78B2BA-5E0A-E449-C210-B442FDF136EE}"/>
              </a:ext>
            </a:extLst>
          </p:cNvPr>
          <p:cNvGrpSpPr/>
          <p:nvPr/>
        </p:nvGrpSpPr>
        <p:grpSpPr>
          <a:xfrm>
            <a:off x="380333" y="4347457"/>
            <a:ext cx="5094893" cy="2068537"/>
            <a:chOff x="380333" y="4347457"/>
            <a:chExt cx="5094893" cy="206853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4274553-F975-2807-4314-F8CC4D2DD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6812"/>
            <a:stretch/>
          </p:blipFill>
          <p:spPr>
            <a:xfrm>
              <a:off x="380333" y="4347457"/>
              <a:ext cx="5094892" cy="15307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656BFD-E7B7-749D-0216-6C728EE9F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334" y="5966252"/>
              <a:ext cx="5094892" cy="449742"/>
            </a:xfrm>
            <a:prstGeom prst="rect">
              <a:avLst/>
            </a:prstGeom>
          </p:spPr>
        </p:pic>
      </p:grpSp>
      <p:sp>
        <p:nvSpPr>
          <p:cNvPr id="49" name="말풍선: 타원형 48">
            <a:extLst>
              <a:ext uri="{FF2B5EF4-FFF2-40B4-BE49-F238E27FC236}">
                <a16:creationId xmlns:a16="http://schemas.microsoft.com/office/drawing/2014/main" id="{37AA2998-0C03-0F31-07A2-A4DF918BCDA7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623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96E514-F8BB-A127-69DE-3C7FAA7C94F2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98" name="사각형: 둥근 한쪽 모서리 97">
              <a:extLst>
                <a:ext uri="{FF2B5EF4-FFF2-40B4-BE49-F238E27FC236}">
                  <a16:creationId xmlns:a16="http://schemas.microsoft.com/office/drawing/2014/main" id="{8F0F1845-957A-438D-198C-767F5EB40F7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커뮤니티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질문글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3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9" name="사각형: 둥근 한쪽 모서리 98">
              <a:extLst>
                <a:ext uri="{FF2B5EF4-FFF2-40B4-BE49-F238E27FC236}">
                  <a16:creationId xmlns:a16="http://schemas.microsoft.com/office/drawing/2014/main" id="{42C89F0F-06A2-1260-4848-AC8CEFBF76A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B919933-D351-128D-66E1-F0FF661AA259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02" name="Group 8">
                <a:extLst>
                  <a:ext uri="{FF2B5EF4-FFF2-40B4-BE49-F238E27FC236}">
                    <a16:creationId xmlns:a16="http://schemas.microsoft.com/office/drawing/2014/main" id="{3A7CC19A-42AD-ED0D-AE52-147D104F09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78F35F9D-EEA5-83A6-BF08-9E28689AE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9B473929-43DA-8BB6-A8F1-7CBF274B5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65935060-7995-03B5-CDB6-2655FF28A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F16E6068-B062-2ED4-2433-C92F89B41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3" name="Group 19">
                <a:extLst>
                  <a:ext uri="{FF2B5EF4-FFF2-40B4-BE49-F238E27FC236}">
                    <a16:creationId xmlns:a16="http://schemas.microsoft.com/office/drawing/2014/main" id="{F8120F0E-8C53-84D2-6974-118D94EE254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55DAFA1E-0DC6-B579-D4C5-1DCB1A1890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4256F84D-B08A-0167-91EC-94A804D08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521BD18D-2F69-D6D5-44D0-CF01540F16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80C8A9C4-1F9F-4E89-1933-AEB3DA152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BD6F146-5611-117A-C894-53BD22A0BD1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1EFB2F2F-B0EF-C97A-5B0D-9767E8E3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A181B7B-4C73-871B-3A61-FAB0EA6FADF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29C320E-46CD-9D30-7421-293838D3C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62" y="3719964"/>
            <a:ext cx="2890978" cy="28779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DE4D5F-9C3E-B1C2-8ECC-2089820C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61" y="2977396"/>
            <a:ext cx="2935075" cy="28779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56852B-BE22-8E4A-67AC-6B048758D3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146"/>
          <a:stretch/>
        </p:blipFill>
        <p:spPr>
          <a:xfrm>
            <a:off x="6476161" y="1118145"/>
            <a:ext cx="5290611" cy="15785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20EC01-1357-D7DE-596A-EF91ACE6F9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80" r="1816" b="7758"/>
          <a:stretch/>
        </p:blipFill>
        <p:spPr>
          <a:xfrm>
            <a:off x="314711" y="830958"/>
            <a:ext cx="5657366" cy="2698625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666346" y="1157816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C8D7EAA-CB74-C262-14B2-4E513EAD74D8}"/>
              </a:ext>
            </a:extLst>
          </p:cNvPr>
          <p:cNvSpPr/>
          <p:nvPr/>
        </p:nvSpPr>
        <p:spPr>
          <a:xfrm>
            <a:off x="1066422" y="1518068"/>
            <a:ext cx="680082" cy="2077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09FAAF9-2EAF-79DB-A783-AE67462AB6AC}"/>
              </a:ext>
            </a:extLst>
          </p:cNvPr>
          <p:cNvSpPr/>
          <p:nvPr/>
        </p:nvSpPr>
        <p:spPr>
          <a:xfrm>
            <a:off x="6430550" y="904009"/>
            <a:ext cx="1437100" cy="1302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일반회원 </a:t>
            </a:r>
            <a:r>
              <a:rPr lang="ko-KR" altLang="en-US" sz="1000" dirty="0" err="1">
                <a:solidFill>
                  <a:schemeClr val="tx1"/>
                </a:solidFill>
              </a:rPr>
              <a:t>로그인일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106871A-762C-2B37-3A89-3490B0071905}"/>
              </a:ext>
            </a:extLst>
          </p:cNvPr>
          <p:cNvSpPr/>
          <p:nvPr/>
        </p:nvSpPr>
        <p:spPr>
          <a:xfrm>
            <a:off x="6981826" y="2511426"/>
            <a:ext cx="307975" cy="1440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E3B4D4BE-FB03-41AF-A3CA-7B09D4A2E48F}"/>
              </a:ext>
            </a:extLst>
          </p:cNvPr>
          <p:cNvSpPr/>
          <p:nvPr/>
        </p:nvSpPr>
        <p:spPr>
          <a:xfrm>
            <a:off x="7056716" y="2686540"/>
            <a:ext cx="139952" cy="2622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744E0D3-2FBC-42C2-E879-15929E255707}"/>
              </a:ext>
            </a:extLst>
          </p:cNvPr>
          <p:cNvSpPr/>
          <p:nvPr/>
        </p:nvSpPr>
        <p:spPr>
          <a:xfrm>
            <a:off x="6472882" y="5509501"/>
            <a:ext cx="319461" cy="1696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2D31A19A-856A-D3D1-2CA9-87DCAD42DDEB}"/>
              </a:ext>
            </a:extLst>
          </p:cNvPr>
          <p:cNvSpPr/>
          <p:nvPr/>
        </p:nvSpPr>
        <p:spPr>
          <a:xfrm>
            <a:off x="6531207" y="5698852"/>
            <a:ext cx="140830" cy="2445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CB30BC-40A8-346A-C542-CFE71B16B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550" y="5998175"/>
            <a:ext cx="2167086" cy="657270"/>
          </a:xfrm>
          <a:prstGeom prst="rect">
            <a:avLst/>
          </a:prstGeom>
        </p:spPr>
      </p:pic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1CEBB06F-18D6-D063-CBA6-F977A7C5B77C}"/>
              </a:ext>
            </a:extLst>
          </p:cNvPr>
          <p:cNvSpPr/>
          <p:nvPr/>
        </p:nvSpPr>
        <p:spPr>
          <a:xfrm rot="16200000">
            <a:off x="9054238" y="5902711"/>
            <a:ext cx="137460" cy="8925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75BFED-676B-6BD5-EB94-20A3EBEE73B1}"/>
              </a:ext>
            </a:extLst>
          </p:cNvPr>
          <p:cNvGrpSpPr/>
          <p:nvPr/>
        </p:nvGrpSpPr>
        <p:grpSpPr>
          <a:xfrm>
            <a:off x="9629996" y="4590025"/>
            <a:ext cx="2501242" cy="2065420"/>
            <a:chOff x="1031516" y="4341795"/>
            <a:chExt cx="2501242" cy="206542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8FF008F-B5FF-9E3F-600D-145032112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1516" y="4341795"/>
              <a:ext cx="2501242" cy="2065420"/>
            </a:xfrm>
            <a:prstGeom prst="rect">
              <a:avLst/>
            </a:prstGeom>
          </p:spPr>
        </p:pic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0CEAACB8-A678-BF7D-2DAF-C9CEEAF6F5A9}"/>
                </a:ext>
              </a:extLst>
            </p:cNvPr>
            <p:cNvSpPr/>
            <p:nvPr/>
          </p:nvSpPr>
          <p:spPr>
            <a:xfrm>
              <a:off x="1978904" y="6022649"/>
              <a:ext cx="1322217" cy="28300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첨부파일이 있는 글</a:t>
              </a: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322E7983-7B15-D7F0-C9F8-DABC913574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7843"/>
          <a:stretch/>
        </p:blipFill>
        <p:spPr>
          <a:xfrm>
            <a:off x="5220915" y="1190225"/>
            <a:ext cx="344112" cy="152800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id="{01EE68A9-E8BC-359B-280A-9B32755D12B2}"/>
              </a:ext>
            </a:extLst>
          </p:cNvPr>
          <p:cNvSpPr/>
          <p:nvPr/>
        </p:nvSpPr>
        <p:spPr>
          <a:xfrm>
            <a:off x="5189421" y="1178473"/>
            <a:ext cx="438305" cy="1578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C11B71A1-054B-D027-419D-CA971CFD0E57}"/>
              </a:ext>
            </a:extLst>
          </p:cNvPr>
          <p:cNvSpPr/>
          <p:nvPr/>
        </p:nvSpPr>
        <p:spPr>
          <a:xfrm rot="2509137" flipH="1">
            <a:off x="3885185" y="820273"/>
            <a:ext cx="116579" cy="409007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45A4E567-315D-E7B0-49D9-3D73147A41B3}"/>
              </a:ext>
            </a:extLst>
          </p:cNvPr>
          <p:cNvSpPr/>
          <p:nvPr/>
        </p:nvSpPr>
        <p:spPr>
          <a:xfrm rot="16200000">
            <a:off x="2094145" y="5297204"/>
            <a:ext cx="45719" cy="20117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F0A2636-1F14-D68F-7759-441FA12AD36E}"/>
              </a:ext>
            </a:extLst>
          </p:cNvPr>
          <p:cNvSpPr/>
          <p:nvPr/>
        </p:nvSpPr>
        <p:spPr>
          <a:xfrm>
            <a:off x="622767" y="6246351"/>
            <a:ext cx="307975" cy="1440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27003AC2-D903-9C7E-8E63-9C92F6224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267" y="5698852"/>
            <a:ext cx="2167086" cy="657270"/>
          </a:xfrm>
          <a:prstGeom prst="rect">
            <a:avLst/>
          </a:prstGeom>
        </p:spPr>
      </p:pic>
      <p:sp>
        <p:nvSpPr>
          <p:cNvPr id="42" name="말풍선: 타원형 41">
            <a:extLst>
              <a:ext uri="{FF2B5EF4-FFF2-40B4-BE49-F238E27FC236}">
                <a16:creationId xmlns:a16="http://schemas.microsoft.com/office/drawing/2014/main" id="{D4303A37-A427-7D36-0872-876F20F3F3ED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834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96E514-F8BB-A127-69DE-3C7FAA7C94F2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98" name="사각형: 둥근 한쪽 모서리 97">
              <a:extLst>
                <a:ext uri="{FF2B5EF4-FFF2-40B4-BE49-F238E27FC236}">
                  <a16:creationId xmlns:a16="http://schemas.microsoft.com/office/drawing/2014/main" id="{8F0F1845-957A-438D-198C-767F5EB40F7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커뮤니티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취업톡톡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9" name="사각형: 둥근 한쪽 모서리 98">
              <a:extLst>
                <a:ext uri="{FF2B5EF4-FFF2-40B4-BE49-F238E27FC236}">
                  <a16:creationId xmlns:a16="http://schemas.microsoft.com/office/drawing/2014/main" id="{42C89F0F-06A2-1260-4848-AC8CEFBF76A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B919933-D351-128D-66E1-F0FF661AA259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02" name="Group 8">
                <a:extLst>
                  <a:ext uri="{FF2B5EF4-FFF2-40B4-BE49-F238E27FC236}">
                    <a16:creationId xmlns:a16="http://schemas.microsoft.com/office/drawing/2014/main" id="{3A7CC19A-42AD-ED0D-AE52-147D104F09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78F35F9D-EEA5-83A6-BF08-9E28689AE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9B473929-43DA-8BB6-A8F1-7CBF274B5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65935060-7995-03B5-CDB6-2655FF28A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F16E6068-B062-2ED4-2433-C92F89B41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3" name="Group 19">
                <a:extLst>
                  <a:ext uri="{FF2B5EF4-FFF2-40B4-BE49-F238E27FC236}">
                    <a16:creationId xmlns:a16="http://schemas.microsoft.com/office/drawing/2014/main" id="{F8120F0E-8C53-84D2-6974-118D94EE254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55DAFA1E-0DC6-B579-D4C5-1DCB1A1890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4256F84D-B08A-0167-91EC-94A804D08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521BD18D-2F69-D6D5-44D0-CF01540F16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80C8A9C4-1F9F-4E89-1933-AEB3DA152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BD6F146-5611-117A-C894-53BD22A0BD1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1EFB2F2F-B0EF-C97A-5B0D-9767E8E3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A181B7B-4C73-871B-3A61-FAB0EA6FADF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369533-6E02-942A-DF5A-CBC2ABD6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11" y="829675"/>
            <a:ext cx="5695776" cy="2668878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675490" y="1294976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CFEB926-6964-85FC-00A2-8D51F841B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48" y="3360101"/>
            <a:ext cx="5426094" cy="328231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DC8D7EAA-CB74-C262-14B2-4E513EAD74D8}"/>
              </a:ext>
            </a:extLst>
          </p:cNvPr>
          <p:cNvSpPr/>
          <p:nvPr/>
        </p:nvSpPr>
        <p:spPr>
          <a:xfrm>
            <a:off x="1020702" y="1799803"/>
            <a:ext cx="1366898" cy="18184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BF57B55B-3872-A9EC-C9E4-F598901DB26D}"/>
              </a:ext>
            </a:extLst>
          </p:cNvPr>
          <p:cNvSpPr/>
          <p:nvPr/>
        </p:nvSpPr>
        <p:spPr>
          <a:xfrm rot="17716521">
            <a:off x="4007081" y="929161"/>
            <a:ext cx="223069" cy="355242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C404C0F-5BD7-6824-FEBB-3A81C987DF65}"/>
              </a:ext>
            </a:extLst>
          </p:cNvPr>
          <p:cNvSpPr/>
          <p:nvPr/>
        </p:nvSpPr>
        <p:spPr>
          <a:xfrm>
            <a:off x="4297222" y="2164473"/>
            <a:ext cx="2257847" cy="4931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글제목을 클릭하면 </a:t>
            </a:r>
            <a:r>
              <a:rPr lang="ko-KR" altLang="en-US" sz="1000" dirty="0" err="1">
                <a:solidFill>
                  <a:schemeClr val="tx1"/>
                </a:solidFill>
              </a:rPr>
              <a:t>잡코리아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취업톡톡</a:t>
            </a:r>
            <a:r>
              <a:rPr lang="ko-KR" altLang="en-US" sz="1000" dirty="0">
                <a:solidFill>
                  <a:schemeClr val="tx1"/>
                </a:solidFill>
              </a:rPr>
              <a:t> 해당 게시글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기사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000" dirty="0" err="1">
                <a:solidFill>
                  <a:schemeClr val="tx1"/>
                </a:solidFill>
              </a:rPr>
              <a:t>넘어감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0AAC7DA8-8D2B-CBA8-4F2C-B061E81B7CBB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151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96E514-F8BB-A127-69DE-3C7FAA7C94F2}"/>
              </a:ext>
            </a:extLst>
          </p:cNvPr>
          <p:cNvGrpSpPr/>
          <p:nvPr/>
        </p:nvGrpSpPr>
        <p:grpSpPr>
          <a:xfrm>
            <a:off x="265946" y="237744"/>
            <a:ext cx="11945112" cy="6620256"/>
            <a:chOff x="246888" y="237744"/>
            <a:chExt cx="11945112" cy="6620256"/>
          </a:xfrm>
        </p:grpSpPr>
        <p:sp>
          <p:nvSpPr>
            <p:cNvPr id="98" name="사각형: 둥근 한쪽 모서리 97">
              <a:extLst>
                <a:ext uri="{FF2B5EF4-FFF2-40B4-BE49-F238E27FC236}">
                  <a16:creationId xmlns:a16="http://schemas.microsoft.com/office/drawing/2014/main" id="{8F0F1845-957A-438D-198C-767F5EB40F7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커뮤니티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취준생공간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1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9" name="사각형: 둥근 한쪽 모서리 98">
              <a:extLst>
                <a:ext uri="{FF2B5EF4-FFF2-40B4-BE49-F238E27FC236}">
                  <a16:creationId xmlns:a16="http://schemas.microsoft.com/office/drawing/2014/main" id="{42C89F0F-06A2-1260-4848-AC8CEFBF76A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B919933-D351-128D-66E1-F0FF661AA259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02" name="Group 8">
                <a:extLst>
                  <a:ext uri="{FF2B5EF4-FFF2-40B4-BE49-F238E27FC236}">
                    <a16:creationId xmlns:a16="http://schemas.microsoft.com/office/drawing/2014/main" id="{3A7CC19A-42AD-ED0D-AE52-147D104F09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78F35F9D-EEA5-83A6-BF08-9E28689AE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9B473929-43DA-8BB6-A8F1-7CBF274B5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65935060-7995-03B5-CDB6-2655FF28A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F16E6068-B062-2ED4-2433-C92F89B41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3" name="Group 19">
                <a:extLst>
                  <a:ext uri="{FF2B5EF4-FFF2-40B4-BE49-F238E27FC236}">
                    <a16:creationId xmlns:a16="http://schemas.microsoft.com/office/drawing/2014/main" id="{F8120F0E-8C53-84D2-6974-118D94EE254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55DAFA1E-0DC6-B579-D4C5-1DCB1A1890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4256F84D-B08A-0167-91EC-94A804D08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521BD18D-2F69-D6D5-44D0-CF01540F16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80C8A9C4-1F9F-4E89-1933-AEB3DA152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BD6F146-5611-117A-C894-53BD22A0BD1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1EFB2F2F-B0EF-C97A-5B0D-9767E8E3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A181B7B-4C73-871B-3A61-FAB0EA6FADF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B65C92A-20CA-E9AE-E47A-4ADF0F039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03" r="2582" b="8096"/>
          <a:stretch/>
        </p:blipFill>
        <p:spPr>
          <a:xfrm>
            <a:off x="314712" y="829917"/>
            <a:ext cx="5657366" cy="2734174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5C1F2E-E71D-6F23-76D1-72D713BD8053}"/>
              </a:ext>
            </a:extLst>
          </p:cNvPr>
          <p:cNvSpPr/>
          <p:nvPr/>
        </p:nvSpPr>
        <p:spPr>
          <a:xfrm>
            <a:off x="6430550" y="904009"/>
            <a:ext cx="1012652" cy="1255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비로그인일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0FAA28C-8DE2-4FE7-CE4F-5B699A43B1F9}"/>
              </a:ext>
            </a:extLst>
          </p:cNvPr>
          <p:cNvSpPr/>
          <p:nvPr/>
        </p:nvSpPr>
        <p:spPr>
          <a:xfrm>
            <a:off x="1685333" y="1413664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F15063C-4906-C07B-BCF8-5AB971F44654}"/>
              </a:ext>
            </a:extLst>
          </p:cNvPr>
          <p:cNvSpPr/>
          <p:nvPr/>
        </p:nvSpPr>
        <p:spPr>
          <a:xfrm>
            <a:off x="1191268" y="2054817"/>
            <a:ext cx="680082" cy="2077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92FDEC1-6F0F-7327-244D-1CE1F0379A69}"/>
              </a:ext>
            </a:extLst>
          </p:cNvPr>
          <p:cNvSpPr/>
          <p:nvPr/>
        </p:nvSpPr>
        <p:spPr>
          <a:xfrm>
            <a:off x="1460309" y="3441599"/>
            <a:ext cx="280625" cy="1601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95553DE5-7303-3664-3A45-780577E40C22}"/>
              </a:ext>
            </a:extLst>
          </p:cNvPr>
          <p:cNvSpPr/>
          <p:nvPr/>
        </p:nvSpPr>
        <p:spPr>
          <a:xfrm>
            <a:off x="1520069" y="3611289"/>
            <a:ext cx="156120" cy="3469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C7F155-123E-0E63-AE2F-530698119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46" y="4007738"/>
            <a:ext cx="5657366" cy="1484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345A60-2892-CB09-A375-F7D15EC00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208" y="1083256"/>
            <a:ext cx="4093894" cy="2589129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A95EFD18-9A8E-6DC7-C02D-03602524F910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8638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96E514-F8BB-A127-69DE-3C7FAA7C94F2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98" name="사각형: 둥근 한쪽 모서리 97">
              <a:extLst>
                <a:ext uri="{FF2B5EF4-FFF2-40B4-BE49-F238E27FC236}">
                  <a16:creationId xmlns:a16="http://schemas.microsoft.com/office/drawing/2014/main" id="{8F0F1845-957A-438D-198C-767F5EB40F7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커뮤니티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취준생공간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2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9" name="사각형: 둥근 한쪽 모서리 98">
              <a:extLst>
                <a:ext uri="{FF2B5EF4-FFF2-40B4-BE49-F238E27FC236}">
                  <a16:creationId xmlns:a16="http://schemas.microsoft.com/office/drawing/2014/main" id="{42C89F0F-06A2-1260-4848-AC8CEFBF76A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B919933-D351-128D-66E1-F0FF661AA259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02" name="Group 8">
                <a:extLst>
                  <a:ext uri="{FF2B5EF4-FFF2-40B4-BE49-F238E27FC236}">
                    <a16:creationId xmlns:a16="http://schemas.microsoft.com/office/drawing/2014/main" id="{3A7CC19A-42AD-ED0D-AE52-147D104F09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78F35F9D-EEA5-83A6-BF08-9E28689AE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9B473929-43DA-8BB6-A8F1-7CBF274B5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65935060-7995-03B5-CDB6-2655FF28A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F16E6068-B062-2ED4-2433-C92F89B41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3" name="Group 19">
                <a:extLst>
                  <a:ext uri="{FF2B5EF4-FFF2-40B4-BE49-F238E27FC236}">
                    <a16:creationId xmlns:a16="http://schemas.microsoft.com/office/drawing/2014/main" id="{F8120F0E-8C53-84D2-6974-118D94EE254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55DAFA1E-0DC6-B579-D4C5-1DCB1A1890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4256F84D-B08A-0167-91EC-94A804D08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521BD18D-2F69-D6D5-44D0-CF01540F16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80C8A9C4-1F9F-4E89-1933-AEB3DA152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BD6F146-5611-117A-C894-53BD22A0BD1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1EFB2F2F-B0EF-C97A-5B0D-9767E8E3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A181B7B-4C73-871B-3A61-FAB0EA6FADF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E2DC293F-89EF-01F4-ED83-51308CB4D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03" r="2582" b="8096"/>
          <a:stretch/>
        </p:blipFill>
        <p:spPr>
          <a:xfrm>
            <a:off x="314712" y="829917"/>
            <a:ext cx="5657366" cy="27341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1386BC-A0E7-6A07-8D08-A4BDF1A4E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97" y="5326318"/>
            <a:ext cx="2226022" cy="115042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C809523-B1E7-3547-B0B2-B56DE2C81626}"/>
              </a:ext>
            </a:extLst>
          </p:cNvPr>
          <p:cNvGrpSpPr/>
          <p:nvPr/>
        </p:nvGrpSpPr>
        <p:grpSpPr>
          <a:xfrm>
            <a:off x="6463208" y="1072888"/>
            <a:ext cx="4987667" cy="4129138"/>
            <a:chOff x="6463208" y="1072888"/>
            <a:chExt cx="4987667" cy="4129138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DDE6AD2-78CA-E12F-9F5C-4D212EA7A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208" y="1072888"/>
              <a:ext cx="4093894" cy="307625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C031A28-B594-C53B-E3CF-C30A61482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3208" y="4157147"/>
              <a:ext cx="4987667" cy="1044879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6E4A2BE3-90A3-2EBC-36B0-D52C4BBF8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161" y="5955553"/>
            <a:ext cx="2051382" cy="617230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694921" y="1405466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C8D7EAA-CB74-C262-14B2-4E513EAD74D8}"/>
              </a:ext>
            </a:extLst>
          </p:cNvPr>
          <p:cNvSpPr/>
          <p:nvPr/>
        </p:nvSpPr>
        <p:spPr>
          <a:xfrm>
            <a:off x="1210381" y="2070132"/>
            <a:ext cx="680082" cy="2077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09FAAF9-2EAF-79DB-A783-AE67462AB6AC}"/>
              </a:ext>
            </a:extLst>
          </p:cNvPr>
          <p:cNvSpPr/>
          <p:nvPr/>
        </p:nvSpPr>
        <p:spPr>
          <a:xfrm>
            <a:off x="6430550" y="904009"/>
            <a:ext cx="1437100" cy="1302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일반회원 </a:t>
            </a:r>
            <a:r>
              <a:rPr lang="ko-KR" altLang="en-US" sz="1000" dirty="0" err="1">
                <a:solidFill>
                  <a:schemeClr val="tx1"/>
                </a:solidFill>
              </a:rPr>
              <a:t>로그인일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F2EC524-8C6B-7671-6855-0B2C59BBA70E}"/>
              </a:ext>
            </a:extLst>
          </p:cNvPr>
          <p:cNvSpPr/>
          <p:nvPr/>
        </p:nvSpPr>
        <p:spPr>
          <a:xfrm>
            <a:off x="322711" y="3683419"/>
            <a:ext cx="2087113" cy="4931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관리자 </a:t>
            </a:r>
            <a:r>
              <a:rPr lang="ko-KR" altLang="en-US" sz="1000" dirty="0" err="1">
                <a:solidFill>
                  <a:schemeClr val="tx1"/>
                </a:solidFill>
              </a:rPr>
              <a:t>로그인일</a:t>
            </a:r>
            <a:r>
              <a:rPr lang="ko-KR" altLang="en-US" sz="1000" dirty="0">
                <a:solidFill>
                  <a:schemeClr val="tx1"/>
                </a:solidFill>
              </a:rPr>
              <a:t> 때 </a:t>
            </a:r>
            <a:r>
              <a:rPr lang="en-US" altLang="ko-KR" sz="1000" dirty="0">
                <a:solidFill>
                  <a:schemeClr val="tx1"/>
                </a:solidFill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</a:rPr>
              <a:t>해당 글의 </a:t>
            </a:r>
            <a:r>
              <a:rPr lang="ko-KR" altLang="en-US" sz="1000" dirty="0" err="1">
                <a:solidFill>
                  <a:schemeClr val="tx1"/>
                </a:solidFill>
              </a:rPr>
              <a:t>신고당한</a:t>
            </a:r>
            <a:r>
              <a:rPr lang="ko-KR" altLang="en-US" sz="1000" dirty="0">
                <a:solidFill>
                  <a:schemeClr val="tx1"/>
                </a:solidFill>
              </a:rPr>
              <a:t> 이력 함께 보임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99D8ACDF-174B-3D0F-0BFC-25FB219FF684}"/>
              </a:ext>
            </a:extLst>
          </p:cNvPr>
          <p:cNvSpPr/>
          <p:nvPr/>
        </p:nvSpPr>
        <p:spPr>
          <a:xfrm rot="16988880">
            <a:off x="7851328" y="2444442"/>
            <a:ext cx="154788" cy="52787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106871A-762C-2B37-3A89-3490B0071905}"/>
              </a:ext>
            </a:extLst>
          </p:cNvPr>
          <p:cNvSpPr/>
          <p:nvPr/>
        </p:nvSpPr>
        <p:spPr>
          <a:xfrm>
            <a:off x="7210426" y="2568321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C32E90AB-4ADF-01AA-3210-7F2AF3D103B8}"/>
              </a:ext>
            </a:extLst>
          </p:cNvPr>
          <p:cNvSpPr/>
          <p:nvPr/>
        </p:nvSpPr>
        <p:spPr>
          <a:xfrm rot="16200000">
            <a:off x="9839731" y="2740657"/>
            <a:ext cx="175115" cy="2348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51A90B-B247-68BA-5290-E3E61E192C5D}"/>
              </a:ext>
            </a:extLst>
          </p:cNvPr>
          <p:cNvSpPr/>
          <p:nvPr/>
        </p:nvSpPr>
        <p:spPr>
          <a:xfrm>
            <a:off x="11036406" y="4906859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08571A0-EDAB-BB95-3E3D-2677043DB96C}"/>
              </a:ext>
            </a:extLst>
          </p:cNvPr>
          <p:cNvSpPr/>
          <p:nvPr/>
        </p:nvSpPr>
        <p:spPr>
          <a:xfrm rot="7849341">
            <a:off x="10191953" y="3060668"/>
            <a:ext cx="211911" cy="21579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0C26D1B-3F15-8B24-7987-C813EF7E15E8}"/>
              </a:ext>
            </a:extLst>
          </p:cNvPr>
          <p:cNvSpPr/>
          <p:nvPr/>
        </p:nvSpPr>
        <p:spPr>
          <a:xfrm>
            <a:off x="10196900" y="4899833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BC6CF3D7-9589-5563-F634-F557FF43FF63}"/>
              </a:ext>
            </a:extLst>
          </p:cNvPr>
          <p:cNvSpPr/>
          <p:nvPr/>
        </p:nvSpPr>
        <p:spPr>
          <a:xfrm>
            <a:off x="10338009" y="5185015"/>
            <a:ext cx="130303" cy="3653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622B627-BEE1-2E47-96C1-C56A0F750E7B}"/>
              </a:ext>
            </a:extLst>
          </p:cNvPr>
          <p:cNvSpPr/>
          <p:nvPr/>
        </p:nvSpPr>
        <p:spPr>
          <a:xfrm>
            <a:off x="9200814" y="6273296"/>
            <a:ext cx="390524" cy="191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89F44A4-E696-B56A-F9CD-FDEF765C8BA6}"/>
              </a:ext>
            </a:extLst>
          </p:cNvPr>
          <p:cNvSpPr/>
          <p:nvPr/>
        </p:nvSpPr>
        <p:spPr>
          <a:xfrm rot="5400000">
            <a:off x="8760138" y="6080267"/>
            <a:ext cx="182649" cy="58727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C899ED3-8EC5-CFA6-FF56-219FB0440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0873" y="2599256"/>
            <a:ext cx="1768076" cy="5461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C96CC4D-16DE-6613-294E-3C3B8047A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0873" y="3148866"/>
            <a:ext cx="1768076" cy="53851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90E90B3-5520-988B-0A84-2648D0A7C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8873" y="2089182"/>
            <a:ext cx="1768076" cy="5409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B5C1B8-74E4-7463-E811-35923A3BE2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50" t="12415" r="67678" b="59602"/>
          <a:stretch/>
        </p:blipFill>
        <p:spPr>
          <a:xfrm>
            <a:off x="8268313" y="2440389"/>
            <a:ext cx="1511295" cy="95261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BF825700-6209-98DC-E9BB-94E3F004E8DF}"/>
              </a:ext>
            </a:extLst>
          </p:cNvPr>
          <p:cNvSpPr/>
          <p:nvPr/>
        </p:nvSpPr>
        <p:spPr>
          <a:xfrm>
            <a:off x="8253666" y="2916696"/>
            <a:ext cx="323209" cy="1648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78B2BA-5E0A-E449-C210-B442FDF136EE}"/>
              </a:ext>
            </a:extLst>
          </p:cNvPr>
          <p:cNvGrpSpPr/>
          <p:nvPr/>
        </p:nvGrpSpPr>
        <p:grpSpPr>
          <a:xfrm>
            <a:off x="380333" y="4347457"/>
            <a:ext cx="5094893" cy="2068537"/>
            <a:chOff x="380333" y="4347457"/>
            <a:chExt cx="5094893" cy="206853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4274553-F975-2807-4314-F8CC4D2DD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6812"/>
            <a:stretch/>
          </p:blipFill>
          <p:spPr>
            <a:xfrm>
              <a:off x="380333" y="4347457"/>
              <a:ext cx="5094892" cy="153073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656BFD-E7B7-749D-0216-6C728EE9F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334" y="5966252"/>
              <a:ext cx="5094892" cy="449742"/>
            </a:xfrm>
            <a:prstGeom prst="rect">
              <a:avLst/>
            </a:prstGeom>
          </p:spPr>
        </p:pic>
      </p:grpSp>
      <p:sp>
        <p:nvSpPr>
          <p:cNvPr id="50" name="말풍선: 타원형 49">
            <a:extLst>
              <a:ext uri="{FF2B5EF4-FFF2-40B4-BE49-F238E27FC236}">
                <a16:creationId xmlns:a16="http://schemas.microsoft.com/office/drawing/2014/main" id="{BA7B6C82-E56C-5CCD-3FD3-82B093A82755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724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96E514-F8BB-A127-69DE-3C7FAA7C94F2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98" name="사각형: 둥근 한쪽 모서리 97">
              <a:extLst>
                <a:ext uri="{FF2B5EF4-FFF2-40B4-BE49-F238E27FC236}">
                  <a16:creationId xmlns:a16="http://schemas.microsoft.com/office/drawing/2014/main" id="{8F0F1845-957A-438D-198C-767F5EB40F7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커뮤니티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취준생공간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3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9" name="사각형: 둥근 한쪽 모서리 98">
              <a:extLst>
                <a:ext uri="{FF2B5EF4-FFF2-40B4-BE49-F238E27FC236}">
                  <a16:creationId xmlns:a16="http://schemas.microsoft.com/office/drawing/2014/main" id="{42C89F0F-06A2-1260-4848-AC8CEFBF76A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B919933-D351-128D-66E1-F0FF661AA259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02" name="Group 8">
                <a:extLst>
                  <a:ext uri="{FF2B5EF4-FFF2-40B4-BE49-F238E27FC236}">
                    <a16:creationId xmlns:a16="http://schemas.microsoft.com/office/drawing/2014/main" id="{3A7CC19A-42AD-ED0D-AE52-147D104F09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78F35F9D-EEA5-83A6-BF08-9E28689AE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9B473929-43DA-8BB6-A8F1-7CBF274B5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65935060-7995-03B5-CDB6-2655FF28A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F16E6068-B062-2ED4-2433-C92F89B41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3" name="Group 19">
                <a:extLst>
                  <a:ext uri="{FF2B5EF4-FFF2-40B4-BE49-F238E27FC236}">
                    <a16:creationId xmlns:a16="http://schemas.microsoft.com/office/drawing/2014/main" id="{F8120F0E-8C53-84D2-6974-118D94EE254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55DAFA1E-0DC6-B579-D4C5-1DCB1A1890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4256F84D-B08A-0167-91EC-94A804D08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521BD18D-2F69-D6D5-44D0-CF01540F16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80C8A9C4-1F9F-4E89-1933-AEB3DA152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BD6F146-5611-117A-C894-53BD22A0BD1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1EFB2F2F-B0EF-C97A-5B0D-9767E8E3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A181B7B-4C73-871B-3A61-FAB0EA6FADF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DCB3D3B-8BE0-0FCC-544C-FFC3961A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81" y="3962735"/>
            <a:ext cx="2814059" cy="27887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6597B6-D4F8-8205-0A01-750DC5588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08" y="3076764"/>
            <a:ext cx="2950318" cy="290588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2DC293F-89EF-01F4-ED83-51308CB4D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03" r="2582" b="8096"/>
          <a:stretch/>
        </p:blipFill>
        <p:spPr>
          <a:xfrm>
            <a:off x="314712" y="829917"/>
            <a:ext cx="5657366" cy="273417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DDE6AD2-78CA-E12F-9F5C-4D212EA7AC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110"/>
          <a:stretch/>
        </p:blipFill>
        <p:spPr>
          <a:xfrm>
            <a:off x="6463208" y="1072889"/>
            <a:ext cx="4093894" cy="1750076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694921" y="1405466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C8D7EAA-CB74-C262-14B2-4E513EAD74D8}"/>
              </a:ext>
            </a:extLst>
          </p:cNvPr>
          <p:cNvSpPr/>
          <p:nvPr/>
        </p:nvSpPr>
        <p:spPr>
          <a:xfrm>
            <a:off x="1210381" y="2070132"/>
            <a:ext cx="680082" cy="2077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09FAAF9-2EAF-79DB-A783-AE67462AB6AC}"/>
              </a:ext>
            </a:extLst>
          </p:cNvPr>
          <p:cNvSpPr/>
          <p:nvPr/>
        </p:nvSpPr>
        <p:spPr>
          <a:xfrm>
            <a:off x="6430550" y="904009"/>
            <a:ext cx="1437100" cy="1302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일반회원 </a:t>
            </a:r>
            <a:r>
              <a:rPr lang="ko-KR" altLang="en-US" sz="1000" dirty="0" err="1">
                <a:solidFill>
                  <a:schemeClr val="tx1"/>
                </a:solidFill>
              </a:rPr>
              <a:t>로그인일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76E3F86-1408-9934-249E-995FDDD56376}"/>
              </a:ext>
            </a:extLst>
          </p:cNvPr>
          <p:cNvSpPr/>
          <p:nvPr/>
        </p:nvSpPr>
        <p:spPr>
          <a:xfrm>
            <a:off x="6961616" y="2610794"/>
            <a:ext cx="307975" cy="1440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C2B5DD22-5867-E6DE-5C28-530EEA273DB0}"/>
              </a:ext>
            </a:extLst>
          </p:cNvPr>
          <p:cNvSpPr/>
          <p:nvPr/>
        </p:nvSpPr>
        <p:spPr>
          <a:xfrm>
            <a:off x="7036506" y="2785908"/>
            <a:ext cx="139952" cy="2622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8E73DA-0AAE-5EA0-C7B4-3E9CA2B5A3C8}"/>
              </a:ext>
            </a:extLst>
          </p:cNvPr>
          <p:cNvSpPr/>
          <p:nvPr/>
        </p:nvSpPr>
        <p:spPr>
          <a:xfrm>
            <a:off x="6452672" y="5608869"/>
            <a:ext cx="319461" cy="1696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3D9A57A1-7823-89EF-B5DA-6EB208B7432F}"/>
              </a:ext>
            </a:extLst>
          </p:cNvPr>
          <p:cNvSpPr/>
          <p:nvPr/>
        </p:nvSpPr>
        <p:spPr>
          <a:xfrm rot="5400000">
            <a:off x="6195444" y="5585838"/>
            <a:ext cx="140830" cy="2445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4810F86-EBAF-1EDF-D978-4C7052731373}"/>
              </a:ext>
            </a:extLst>
          </p:cNvPr>
          <p:cNvSpPr/>
          <p:nvPr/>
        </p:nvSpPr>
        <p:spPr>
          <a:xfrm>
            <a:off x="5418435" y="1361344"/>
            <a:ext cx="438305" cy="1578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9610351D-0603-1FFB-C4FA-149E9A232BBE}"/>
              </a:ext>
            </a:extLst>
          </p:cNvPr>
          <p:cNvSpPr/>
          <p:nvPr/>
        </p:nvSpPr>
        <p:spPr>
          <a:xfrm rot="2509137" flipH="1">
            <a:off x="4114199" y="1003144"/>
            <a:ext cx="116579" cy="409007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AF2A67D9-6B6E-1293-D2C3-5EC56E2A5522}"/>
              </a:ext>
            </a:extLst>
          </p:cNvPr>
          <p:cNvSpPr/>
          <p:nvPr/>
        </p:nvSpPr>
        <p:spPr>
          <a:xfrm rot="15952557">
            <a:off x="2351976" y="5395069"/>
            <a:ext cx="45719" cy="20117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1ACF810-BAF7-B3FE-5411-22827B1435E1}"/>
              </a:ext>
            </a:extLst>
          </p:cNvPr>
          <p:cNvSpPr/>
          <p:nvPr/>
        </p:nvSpPr>
        <p:spPr>
          <a:xfrm>
            <a:off x="851781" y="6429222"/>
            <a:ext cx="307975" cy="1440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B5B921-087A-F898-CFAE-69C13AD7A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177" y="5508768"/>
            <a:ext cx="2730823" cy="806698"/>
          </a:xfrm>
          <a:prstGeom prst="rect">
            <a:avLst/>
          </a:prstGeom>
        </p:spPr>
      </p:pic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25FB5C26-2748-B725-A341-FCD6491832AA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76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1FACBC1-2464-0BF1-E724-D89AF64ED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15182"/>
              </p:ext>
            </p:extLst>
          </p:nvPr>
        </p:nvGraphicFramePr>
        <p:xfrm>
          <a:off x="727217" y="1072888"/>
          <a:ext cx="10870535" cy="5466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2561114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5637771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415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요구사항명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요구사항내용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65734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 관리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약관 동의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회원가입 전 약관에 동의하는 페이지를 거쳐 감으로 데이터 활용에 대한 동의를 얻는다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28263"/>
                  </a:ext>
                </a:extLst>
              </a:tr>
              <a:tr h="12109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 등록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항목들을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입력한다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또한 유효성검사를 통해 필수적인 항목들을 입력 받는다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살 이상의 회원만 가입할 수 있도록 한다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27093"/>
                  </a:ext>
                </a:extLst>
              </a:tr>
              <a:tr h="3805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 찾기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아이디와 전화번호를 조회 후 일치할 경우 정보를 전송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48058"/>
                  </a:ext>
                </a:extLst>
              </a:tr>
              <a:tr h="934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비밀번호 찾기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이메일로 인증번호를 전송 받아 인증번호가 유효한지 대조 후 정보를 전송한다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가입된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아이디와 이메일이 일치 해야한다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394748"/>
                  </a:ext>
                </a:extLst>
              </a:tr>
              <a:tr h="9341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휴면 계정 전환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년간 접속하지 않아 회원상태가 휴면전환 되어버린 계정은 다시 접속할 때 이메일을 통한 인증번호 확인 후 회원상태를 일반으로 바꾼다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284937"/>
                  </a:ext>
                </a:extLst>
              </a:tr>
              <a:tr h="9341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활동중지 회원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신고 및 기타 사유로 활동중지 상태인 회원은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일간 접속할 수 없다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기간에 회원이 접속하려고 할 경우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중지 해제가 되는 날을 공지한다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53190"/>
                  </a:ext>
                </a:extLst>
              </a:tr>
            </a:tbl>
          </a:graphicData>
        </a:graphic>
      </p:graphicFrame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8F9D4ED8-44C1-CA91-418E-F954460FC806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90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관리자 메인 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A3896E-5FE1-A389-F6BE-5366A45A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75" y="1072888"/>
            <a:ext cx="11319292" cy="516789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2BB8676-4026-9F76-6537-F84FBEA09976}"/>
              </a:ext>
            </a:extLst>
          </p:cNvPr>
          <p:cNvSpPr/>
          <p:nvPr/>
        </p:nvSpPr>
        <p:spPr>
          <a:xfrm>
            <a:off x="3535680" y="1546860"/>
            <a:ext cx="2651760" cy="8305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947F66C-E4B4-8B70-0CB8-6AD9C6125633}"/>
              </a:ext>
            </a:extLst>
          </p:cNvPr>
          <p:cNvSpPr/>
          <p:nvPr/>
        </p:nvSpPr>
        <p:spPr>
          <a:xfrm>
            <a:off x="653148" y="1470660"/>
            <a:ext cx="1663332" cy="8305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A7B5FDA-71AF-8FBF-0791-620978B9028A}"/>
              </a:ext>
            </a:extLst>
          </p:cNvPr>
          <p:cNvSpPr/>
          <p:nvPr/>
        </p:nvSpPr>
        <p:spPr>
          <a:xfrm>
            <a:off x="6345288" y="1546860"/>
            <a:ext cx="2554872" cy="8305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237E856-842F-5C5B-2AFB-2CD00B5B3C53}"/>
              </a:ext>
            </a:extLst>
          </p:cNvPr>
          <p:cNvSpPr/>
          <p:nvPr/>
        </p:nvSpPr>
        <p:spPr>
          <a:xfrm>
            <a:off x="9062353" y="1546860"/>
            <a:ext cx="2704419" cy="1767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2821BB3-11C7-32B2-F8A3-A83599B3693C}"/>
              </a:ext>
            </a:extLst>
          </p:cNvPr>
          <p:cNvSpPr/>
          <p:nvPr/>
        </p:nvSpPr>
        <p:spPr>
          <a:xfrm>
            <a:off x="729357" y="3162300"/>
            <a:ext cx="5458083" cy="10134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9624BA9-179F-4A0A-AA94-908210BFAE37}"/>
              </a:ext>
            </a:extLst>
          </p:cNvPr>
          <p:cNvSpPr/>
          <p:nvPr/>
        </p:nvSpPr>
        <p:spPr>
          <a:xfrm>
            <a:off x="637917" y="4294470"/>
            <a:ext cx="6441063" cy="19463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CA2BAAC-AA49-0527-C3A8-EFE5C30DB8FE}"/>
              </a:ext>
            </a:extLst>
          </p:cNvPr>
          <p:cNvSpPr/>
          <p:nvPr/>
        </p:nvSpPr>
        <p:spPr>
          <a:xfrm>
            <a:off x="6309340" y="3137721"/>
            <a:ext cx="3771919" cy="11567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7689D-B769-4041-5323-7C3AECA0D7FE}"/>
              </a:ext>
            </a:extLst>
          </p:cNvPr>
          <p:cNvSpPr txBox="1"/>
          <p:nvPr/>
        </p:nvSpPr>
        <p:spPr>
          <a:xfrm>
            <a:off x="637917" y="2288375"/>
            <a:ext cx="2049698" cy="36744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개설일 </a:t>
            </a:r>
            <a:r>
              <a:rPr lang="en-US" altLang="ko-KR" dirty="0"/>
              <a:t>D-Day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7A6B41-E101-B7D0-520F-D9619C284E28}"/>
              </a:ext>
            </a:extLst>
          </p:cNvPr>
          <p:cNvSpPr txBox="1"/>
          <p:nvPr/>
        </p:nvSpPr>
        <p:spPr>
          <a:xfrm>
            <a:off x="3535680" y="2400203"/>
            <a:ext cx="2443775" cy="646331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방문자 통계 </a:t>
            </a:r>
            <a:endParaRPr lang="en-US" altLang="ko-KR" dirty="0"/>
          </a:p>
          <a:p>
            <a:r>
              <a:rPr lang="en-US" altLang="ko-KR" dirty="0"/>
              <a:t>(google API)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49E89E-5926-7149-57B8-1694A284F5BC}"/>
              </a:ext>
            </a:extLst>
          </p:cNvPr>
          <p:cNvSpPr txBox="1"/>
          <p:nvPr/>
        </p:nvSpPr>
        <p:spPr>
          <a:xfrm>
            <a:off x="6400836" y="2377440"/>
            <a:ext cx="2443775" cy="369332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신규가입자 수 조회</a:t>
            </a:r>
            <a:endParaRPr lang="en-US" alt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1389F3-0D1F-9771-BB77-5BFD9329CA1D}"/>
              </a:ext>
            </a:extLst>
          </p:cNvPr>
          <p:cNvSpPr txBox="1"/>
          <p:nvPr/>
        </p:nvSpPr>
        <p:spPr>
          <a:xfrm>
            <a:off x="6809550" y="5933118"/>
            <a:ext cx="2771498" cy="369332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새로 등록된 자격증 목록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B6CF08-9A45-29B0-5DE4-9A5891776CC3}"/>
              </a:ext>
            </a:extLst>
          </p:cNvPr>
          <p:cNvSpPr txBox="1"/>
          <p:nvPr/>
        </p:nvSpPr>
        <p:spPr>
          <a:xfrm>
            <a:off x="8901874" y="3990639"/>
            <a:ext cx="1641437" cy="369332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직원공지 목록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979CA7-CE9F-EF94-AF91-C0915F0E81FE}"/>
              </a:ext>
            </a:extLst>
          </p:cNvPr>
          <p:cNvSpPr txBox="1"/>
          <p:nvPr/>
        </p:nvSpPr>
        <p:spPr>
          <a:xfrm>
            <a:off x="1656795" y="2763354"/>
            <a:ext cx="1714941" cy="584775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상태처리 필요한 </a:t>
            </a:r>
            <a:endParaRPr lang="en-US" altLang="ko-KR" sz="1600" dirty="0"/>
          </a:p>
          <a:p>
            <a:r>
              <a:rPr lang="ko-KR" altLang="en-US" sz="1600" dirty="0"/>
              <a:t>신고된 회원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1A2F57-7BDA-96C1-7065-9676C5695ECB}"/>
              </a:ext>
            </a:extLst>
          </p:cNvPr>
          <p:cNvSpPr txBox="1"/>
          <p:nvPr/>
        </p:nvSpPr>
        <p:spPr>
          <a:xfrm>
            <a:off x="10535205" y="2788644"/>
            <a:ext cx="1562541" cy="584775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신규 </a:t>
            </a:r>
            <a:r>
              <a:rPr lang="en-US" altLang="ko-KR" sz="1600" dirty="0"/>
              <a:t>1:1</a:t>
            </a:r>
            <a:r>
              <a:rPr lang="ko-KR" altLang="en-US" sz="1600" dirty="0"/>
              <a:t>문의 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답변 필요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703665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한컴 솔잎 B" panose="02020603020101020101" pitchFamily="18" charset="-127"/>
                </a:rPr>
                <a:t>관리자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한컴 솔잎 B" panose="02020603020101020101" pitchFamily="18" charset="-127"/>
                </a:rPr>
                <a:t>자격증 목록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한컴 솔잎 B" panose="02020603020101020101" pitchFamily="18" charset="-127"/>
                </a:rPr>
                <a:t>) 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33" name="그림 32" descr="테이블이(가) 표시된 사진&#10;&#10;자동 생성된 설명">
            <a:extLst>
              <a:ext uri="{FF2B5EF4-FFF2-40B4-BE49-F238E27FC236}">
                <a16:creationId xmlns:a16="http://schemas.microsoft.com/office/drawing/2014/main" id="{6F949FA3-1CF1-56A6-A778-253534B2C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3" y="908079"/>
            <a:ext cx="11050646" cy="55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025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자격증 등록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31" name="그림 30" descr="테이블이(가) 표시된 사진&#10;&#10;자동 생성된 설명">
            <a:extLst>
              <a:ext uri="{FF2B5EF4-FFF2-40B4-BE49-F238E27FC236}">
                <a16:creationId xmlns:a16="http://schemas.microsoft.com/office/drawing/2014/main" id="{093F8585-1D75-C49A-07B7-FE33B99DB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" r="82218" b="77739"/>
          <a:stretch/>
        </p:blipFill>
        <p:spPr>
          <a:xfrm>
            <a:off x="617220" y="918808"/>
            <a:ext cx="1645919" cy="1692541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F343D091-29FC-64FB-ADE7-5FD58C7564A5}"/>
              </a:ext>
            </a:extLst>
          </p:cNvPr>
          <p:cNvSpPr/>
          <p:nvPr/>
        </p:nvSpPr>
        <p:spPr>
          <a:xfrm rot="16200000">
            <a:off x="3025140" y="739140"/>
            <a:ext cx="266700" cy="3116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670A615-B8CC-E248-132B-6CFEB1EF5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77" b="5515"/>
          <a:stretch/>
        </p:blipFill>
        <p:spPr>
          <a:xfrm>
            <a:off x="4809056" y="1040747"/>
            <a:ext cx="3389828" cy="541339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2FDA618-4098-CC1C-EF01-71F2C3117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5" r="29696" b="1043"/>
          <a:stretch/>
        </p:blipFill>
        <p:spPr>
          <a:xfrm>
            <a:off x="8198884" y="1038132"/>
            <a:ext cx="3055213" cy="5714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821D98-B38E-BB36-B8F0-B47FEC18E927}"/>
              </a:ext>
            </a:extLst>
          </p:cNvPr>
          <p:cNvSpPr txBox="1"/>
          <p:nvPr/>
        </p:nvSpPr>
        <p:spPr>
          <a:xfrm>
            <a:off x="978367" y="3032760"/>
            <a:ext cx="342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자격증 목록 </a:t>
            </a:r>
            <a:r>
              <a:rPr lang="en-US" altLang="ko-KR" b="1" dirty="0"/>
              <a:t>– </a:t>
            </a:r>
            <a:r>
              <a:rPr lang="ko-KR" altLang="en-US" b="1" dirty="0"/>
              <a:t>자격증 등록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navbar – </a:t>
            </a:r>
            <a:r>
              <a:rPr lang="ko-KR" altLang="en-US" b="1" dirty="0"/>
              <a:t>자격증 관리 </a:t>
            </a:r>
            <a:r>
              <a:rPr lang="en-US" altLang="ko-KR" b="1" dirty="0"/>
              <a:t>– </a:t>
            </a:r>
          </a:p>
          <a:p>
            <a:r>
              <a:rPr lang="ko-KR" altLang="en-US" b="1" dirty="0"/>
              <a:t>자격증 등록</a:t>
            </a:r>
          </a:p>
        </p:txBody>
      </p:sp>
    </p:spTree>
    <p:extLst>
      <p:ext uri="{BB962C8B-B14F-4D97-AF65-F5344CB8AC3E}">
        <p14:creationId xmlns:p14="http://schemas.microsoft.com/office/powerpoint/2010/main" val="3642452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7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자격증 삭제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/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수정 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E46835-0C96-F7C9-49E5-0A6080FB5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t="3017" r="44439" b="6967"/>
          <a:stretch/>
        </p:blipFill>
        <p:spPr>
          <a:xfrm>
            <a:off x="408869" y="918809"/>
            <a:ext cx="4241703" cy="339850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93BE8B-3493-4461-B84C-69C2940F2E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10861" r="51625" b="4963"/>
          <a:stretch/>
        </p:blipFill>
        <p:spPr>
          <a:xfrm>
            <a:off x="6016023" y="1038132"/>
            <a:ext cx="5929090" cy="3876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18670B-C2F2-A61A-4F77-3E1F1428A390}"/>
              </a:ext>
            </a:extLst>
          </p:cNvPr>
          <p:cNvSpPr txBox="1"/>
          <p:nvPr/>
        </p:nvSpPr>
        <p:spPr>
          <a:xfrm>
            <a:off x="7015018" y="4901093"/>
            <a:ext cx="465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자격증 상세정보 페이지에서 수정 가능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7900224-7DC8-EB77-E42E-107A849E47FC}"/>
              </a:ext>
            </a:extLst>
          </p:cNvPr>
          <p:cNvSpPr/>
          <p:nvPr/>
        </p:nvSpPr>
        <p:spPr>
          <a:xfrm rot="739719" flipH="1">
            <a:off x="3611395" y="4209426"/>
            <a:ext cx="2615165" cy="215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518722-A115-5156-57ED-3869BE37CC97}"/>
              </a:ext>
            </a:extLst>
          </p:cNvPr>
          <p:cNvSpPr txBox="1"/>
          <p:nvPr/>
        </p:nvSpPr>
        <p:spPr>
          <a:xfrm>
            <a:off x="429939" y="4330524"/>
            <a:ext cx="465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자격증 삭제 시 </a:t>
            </a:r>
            <a:endParaRPr lang="en-US" altLang="ko-KR" b="1" dirty="0"/>
          </a:p>
          <a:p>
            <a:r>
              <a:rPr lang="ko-KR" altLang="en-US" b="1" dirty="0"/>
              <a:t>담당자 이름 기록 및 관리자 </a:t>
            </a:r>
            <a:r>
              <a:rPr lang="en-US" altLang="ko-KR" b="1" dirty="0"/>
              <a:t>id</a:t>
            </a:r>
            <a:r>
              <a:rPr lang="ko-KR" altLang="en-US" b="1" dirty="0"/>
              <a:t>유효성 체크 </a:t>
            </a:r>
          </a:p>
        </p:txBody>
      </p:sp>
    </p:spTree>
    <p:extLst>
      <p:ext uri="{BB962C8B-B14F-4D97-AF65-F5344CB8AC3E}">
        <p14:creationId xmlns:p14="http://schemas.microsoft.com/office/powerpoint/2010/main" val="1702117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회원목록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F7DDA75-06C8-B08A-3939-97F4ADA7C908}"/>
              </a:ext>
            </a:extLst>
          </p:cNvPr>
          <p:cNvSpPr/>
          <p:nvPr/>
        </p:nvSpPr>
        <p:spPr>
          <a:xfrm>
            <a:off x="8118862" y="1866900"/>
            <a:ext cx="1703318" cy="4267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3BEC0512-851F-998A-7FE4-5B93DA48B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1" y="903569"/>
            <a:ext cx="11225438" cy="573380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5F80135-590F-1ABF-A041-6B4DE2381239}"/>
              </a:ext>
            </a:extLst>
          </p:cNvPr>
          <p:cNvSpPr/>
          <p:nvPr/>
        </p:nvSpPr>
        <p:spPr>
          <a:xfrm>
            <a:off x="541334" y="1295400"/>
            <a:ext cx="2374712" cy="9982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128EC24-F9C4-BEDF-B346-485764E83DE9}"/>
              </a:ext>
            </a:extLst>
          </p:cNvPr>
          <p:cNvSpPr/>
          <p:nvPr/>
        </p:nvSpPr>
        <p:spPr>
          <a:xfrm>
            <a:off x="8592294" y="1706880"/>
            <a:ext cx="1703318" cy="495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A8C3AA-0A72-0D25-F13B-22ED6FDE9E2C}"/>
              </a:ext>
            </a:extLst>
          </p:cNvPr>
          <p:cNvSpPr txBox="1"/>
          <p:nvPr/>
        </p:nvSpPr>
        <p:spPr>
          <a:xfrm>
            <a:off x="2974099" y="1191597"/>
            <a:ext cx="1940801" cy="369332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검색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7B4BF8-5CD2-FB43-12D4-47A96F8550C8}"/>
              </a:ext>
            </a:extLst>
          </p:cNvPr>
          <p:cNvSpPr txBox="1"/>
          <p:nvPr/>
        </p:nvSpPr>
        <p:spPr>
          <a:xfrm>
            <a:off x="9484123" y="1393053"/>
            <a:ext cx="2081076" cy="369333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상태 필터링 기능</a:t>
            </a:r>
          </a:p>
        </p:txBody>
      </p:sp>
    </p:spTree>
    <p:extLst>
      <p:ext uri="{BB962C8B-B14F-4D97-AF65-F5344CB8AC3E}">
        <p14:creationId xmlns:p14="http://schemas.microsoft.com/office/powerpoint/2010/main" val="42901389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회원 검색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/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회원 상세정보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82824C3-937B-0AE6-A85B-DA543D146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28" y="964547"/>
            <a:ext cx="6006184" cy="5651837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D52ABEC-8E9B-CEB6-CFC9-F2D76099A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13" b="8090"/>
          <a:stretch/>
        </p:blipFill>
        <p:spPr>
          <a:xfrm>
            <a:off x="643078" y="1075173"/>
            <a:ext cx="4899660" cy="21557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F8258-C229-25CB-0C82-34C165D53249}"/>
              </a:ext>
            </a:extLst>
          </p:cNvPr>
          <p:cNvSpPr txBox="1"/>
          <p:nvPr/>
        </p:nvSpPr>
        <p:spPr>
          <a:xfrm>
            <a:off x="411902" y="3693615"/>
            <a:ext cx="3779098" cy="369332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회원목록에서 검색기능 사용 시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33AB8D-13DA-D257-9FD0-B61378A2D50E}"/>
              </a:ext>
            </a:extLst>
          </p:cNvPr>
          <p:cNvSpPr txBox="1"/>
          <p:nvPr/>
        </p:nvSpPr>
        <p:spPr>
          <a:xfrm>
            <a:off x="2522642" y="4643528"/>
            <a:ext cx="2879938" cy="646331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회원목록에서 </a:t>
            </a:r>
            <a:r>
              <a:rPr lang="en-US" altLang="ko-KR" dirty="0"/>
              <a:t>ID </a:t>
            </a:r>
            <a:r>
              <a:rPr lang="ko-KR" altLang="en-US" dirty="0"/>
              <a:t>클릭 시</a:t>
            </a:r>
            <a:endParaRPr lang="en-US" altLang="ko-KR" dirty="0"/>
          </a:p>
          <a:p>
            <a:r>
              <a:rPr lang="ko-KR" altLang="en-US" dirty="0"/>
              <a:t>회원정보로 이동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74083CB1-01D7-1197-A324-4E1FB667A258}"/>
              </a:ext>
            </a:extLst>
          </p:cNvPr>
          <p:cNvCxnSpPr/>
          <p:nvPr/>
        </p:nvCxnSpPr>
        <p:spPr>
          <a:xfrm rot="5400000" flipH="1" flipV="1">
            <a:off x="834957" y="3115024"/>
            <a:ext cx="578408" cy="54059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1FF7801A-98AC-5253-D4C2-8CB5DFEEB820}"/>
              </a:ext>
            </a:extLst>
          </p:cNvPr>
          <p:cNvCxnSpPr>
            <a:cxnSpLocks/>
          </p:cNvCxnSpPr>
          <p:nvPr/>
        </p:nvCxnSpPr>
        <p:spPr>
          <a:xfrm flipV="1">
            <a:off x="5196840" y="4603052"/>
            <a:ext cx="742088" cy="36364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57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신고된 회원 관리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5FB20B-6EA9-9310-5348-BEA7C1FC0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2" y="918809"/>
            <a:ext cx="11258636" cy="231739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0B3E58-1F3E-A490-CAEF-C3F36FEFE7B3}"/>
              </a:ext>
            </a:extLst>
          </p:cNvPr>
          <p:cNvSpPr/>
          <p:nvPr/>
        </p:nvSpPr>
        <p:spPr>
          <a:xfrm>
            <a:off x="632460" y="1691640"/>
            <a:ext cx="563880" cy="259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AB45379-D1AA-E965-15C2-5E0BC1716D7A}"/>
              </a:ext>
            </a:extLst>
          </p:cNvPr>
          <p:cNvSpPr/>
          <p:nvPr/>
        </p:nvSpPr>
        <p:spPr>
          <a:xfrm rot="2906201">
            <a:off x="877854" y="2445531"/>
            <a:ext cx="1511189" cy="1664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E120D8E-807E-3163-B07D-21FE311DF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45" y="3199261"/>
            <a:ext cx="8650790" cy="36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513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사원 관리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CC9E7C1-AC82-464C-3880-68198BDC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r="2025" b="14827"/>
          <a:stretch/>
        </p:blipFill>
        <p:spPr>
          <a:xfrm>
            <a:off x="340866" y="822027"/>
            <a:ext cx="11757156" cy="300702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1500C53-0541-5B07-E815-3FC6C3303454}"/>
              </a:ext>
            </a:extLst>
          </p:cNvPr>
          <p:cNvSpPr/>
          <p:nvPr/>
        </p:nvSpPr>
        <p:spPr>
          <a:xfrm>
            <a:off x="447417" y="2903220"/>
            <a:ext cx="563880" cy="259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6CF4D08-3FE4-CA31-75DC-356B76892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" y="3337560"/>
            <a:ext cx="5767224" cy="352044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177F083-0A30-89B8-2E25-EF58BBE3E556}"/>
              </a:ext>
            </a:extLst>
          </p:cNvPr>
          <p:cNvSpPr/>
          <p:nvPr/>
        </p:nvSpPr>
        <p:spPr>
          <a:xfrm rot="2814447">
            <a:off x="848352" y="3209613"/>
            <a:ext cx="421882" cy="186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085EE78-CEA3-04F8-4E7F-6ACBDBF83AA5}"/>
              </a:ext>
            </a:extLst>
          </p:cNvPr>
          <p:cNvSpPr/>
          <p:nvPr/>
        </p:nvSpPr>
        <p:spPr>
          <a:xfrm>
            <a:off x="11196520" y="1485900"/>
            <a:ext cx="901501" cy="342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B8D5502-4FD2-3938-044A-D1D232D836DB}"/>
              </a:ext>
            </a:extLst>
          </p:cNvPr>
          <p:cNvSpPr/>
          <p:nvPr/>
        </p:nvSpPr>
        <p:spPr>
          <a:xfrm rot="6611355">
            <a:off x="10663586" y="2049164"/>
            <a:ext cx="819259" cy="1886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C0314C-C220-B28E-44F0-04593C9BD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740" y="2543342"/>
            <a:ext cx="4621899" cy="92899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BE4F783-A206-275C-910A-36B426170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425" y="3751176"/>
            <a:ext cx="3045909" cy="2674205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00B80A6-8500-50E4-7D7A-196CCCB7A0FA}"/>
              </a:ext>
            </a:extLst>
          </p:cNvPr>
          <p:cNvSpPr/>
          <p:nvPr/>
        </p:nvSpPr>
        <p:spPr>
          <a:xfrm rot="6611355">
            <a:off x="9253886" y="3517242"/>
            <a:ext cx="819259" cy="1886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8290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미구현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 목록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C4A4CB2A-9A96-59DC-7315-3DD252F0285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09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6B2FC3-EDB7-2384-3BA2-B9C6B2B16C37}"/>
              </a:ext>
            </a:extLst>
          </p:cNvPr>
          <p:cNvGrpSpPr/>
          <p:nvPr/>
        </p:nvGrpSpPr>
        <p:grpSpPr>
          <a:xfrm>
            <a:off x="2436648" y="1382301"/>
            <a:ext cx="7565592" cy="4893498"/>
            <a:chOff x="1973246" y="1226264"/>
            <a:chExt cx="8326021" cy="4893498"/>
          </a:xfrm>
        </p:grpSpPr>
        <p:sp>
          <p:nvSpPr>
            <p:cNvPr id="31" name="사각형: 둥근 모서리 129">
              <a:extLst>
                <a:ext uri="{FF2B5EF4-FFF2-40B4-BE49-F238E27FC236}">
                  <a16:creationId xmlns:a16="http://schemas.microsoft.com/office/drawing/2014/main" id="{EE693B0D-ABA3-A9E3-5FDA-27EEA8C9D301}"/>
                </a:ext>
              </a:extLst>
            </p:cNvPr>
            <p:cNvSpPr/>
            <p:nvPr/>
          </p:nvSpPr>
          <p:spPr>
            <a:xfrm>
              <a:off x="1973246" y="2603502"/>
              <a:ext cx="8326021" cy="809474"/>
            </a:xfrm>
            <a:prstGeom prst="roundRect">
              <a:avLst>
                <a:gd name="adj" fmla="val 50000"/>
              </a:avLst>
            </a:prstGeom>
            <a:solidFill>
              <a:srgbClr val="FFEEE7">
                <a:alpha val="56078"/>
              </a:srgb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이메일을 활용한 알림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defRPr/>
              </a:pP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휴먼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활동중지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관심자격증 접수기간 알림 신청 기능 등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사각형: 둥근 모서리 129">
              <a:extLst>
                <a:ext uri="{FF2B5EF4-FFF2-40B4-BE49-F238E27FC236}">
                  <a16:creationId xmlns:a16="http://schemas.microsoft.com/office/drawing/2014/main" id="{834527A4-098B-BA1A-2DF1-114A9EA7F13C}"/>
                </a:ext>
              </a:extLst>
            </p:cNvPr>
            <p:cNvSpPr/>
            <p:nvPr/>
          </p:nvSpPr>
          <p:spPr>
            <a:xfrm>
              <a:off x="1973246" y="1926806"/>
              <a:ext cx="8326021" cy="442283"/>
            </a:xfrm>
            <a:prstGeom prst="roundRect">
              <a:avLst>
                <a:gd name="adj" fmla="val 50000"/>
              </a:avLst>
            </a:prstGeom>
            <a:solidFill>
              <a:srgbClr val="FFEEE7">
                <a:alpha val="50196"/>
              </a:srgb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대댓글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기능</a:t>
              </a:r>
            </a:p>
          </p:txBody>
        </p:sp>
        <p:sp>
          <p:nvSpPr>
            <p:cNvPr id="35" name="사각형: 둥근 모서리 129">
              <a:extLst>
                <a:ext uri="{FF2B5EF4-FFF2-40B4-BE49-F238E27FC236}">
                  <a16:creationId xmlns:a16="http://schemas.microsoft.com/office/drawing/2014/main" id="{2BE7E001-2BD1-AAA9-6287-38F71DEF2F25}"/>
                </a:ext>
              </a:extLst>
            </p:cNvPr>
            <p:cNvSpPr/>
            <p:nvPr/>
          </p:nvSpPr>
          <p:spPr>
            <a:xfrm>
              <a:off x="1973246" y="1226264"/>
              <a:ext cx="8326021" cy="466129"/>
            </a:xfrm>
            <a:prstGeom prst="roundRect">
              <a:avLst>
                <a:gd name="adj" fmla="val 50000"/>
              </a:avLst>
            </a:prstGeom>
            <a:solidFill>
              <a:srgbClr val="FFEEE7">
                <a:alpha val="58039"/>
              </a:srgb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답글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수정 시 파일 삭제 및 추가 기능</a:t>
              </a:r>
            </a:p>
          </p:txBody>
        </p:sp>
        <p:sp>
          <p:nvSpPr>
            <p:cNvPr id="34" name="사각형: 둥근 모서리 129">
              <a:extLst>
                <a:ext uri="{FF2B5EF4-FFF2-40B4-BE49-F238E27FC236}">
                  <a16:creationId xmlns:a16="http://schemas.microsoft.com/office/drawing/2014/main" id="{1C345E74-2911-59F6-190E-2E073BA9C22F}"/>
                </a:ext>
              </a:extLst>
            </p:cNvPr>
            <p:cNvSpPr/>
            <p:nvPr/>
          </p:nvSpPr>
          <p:spPr>
            <a:xfrm>
              <a:off x="1973246" y="3647389"/>
              <a:ext cx="8326021" cy="442283"/>
            </a:xfrm>
            <a:prstGeom prst="roundRect">
              <a:avLst>
                <a:gd name="adj" fmla="val 50000"/>
              </a:avLst>
            </a:prstGeom>
            <a:solidFill>
              <a:srgbClr val="FFEEE7">
                <a:alpha val="56078"/>
              </a:srgb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연관 자격증 추천 기능</a:t>
              </a:r>
            </a:p>
          </p:txBody>
        </p:sp>
        <p:sp>
          <p:nvSpPr>
            <p:cNvPr id="38" name="사각형: 둥근 모서리 129">
              <a:extLst>
                <a:ext uri="{FF2B5EF4-FFF2-40B4-BE49-F238E27FC236}">
                  <a16:creationId xmlns:a16="http://schemas.microsoft.com/office/drawing/2014/main" id="{74568242-B6D9-D069-78D8-28C4DC2740B9}"/>
                </a:ext>
              </a:extLst>
            </p:cNvPr>
            <p:cNvSpPr/>
            <p:nvPr/>
          </p:nvSpPr>
          <p:spPr>
            <a:xfrm>
              <a:off x="1973246" y="4324085"/>
              <a:ext cx="8326021" cy="442283"/>
            </a:xfrm>
            <a:prstGeom prst="roundRect">
              <a:avLst>
                <a:gd name="adj" fmla="val 50000"/>
              </a:avLst>
            </a:prstGeom>
            <a:solidFill>
              <a:srgbClr val="FFEEE7">
                <a:alpha val="50196"/>
              </a:srgb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security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적용</a:t>
              </a:r>
            </a:p>
          </p:txBody>
        </p:sp>
        <p:sp>
          <p:nvSpPr>
            <p:cNvPr id="39" name="사각형: 둥근 모서리 129">
              <a:extLst>
                <a:ext uri="{FF2B5EF4-FFF2-40B4-BE49-F238E27FC236}">
                  <a16:creationId xmlns:a16="http://schemas.microsoft.com/office/drawing/2014/main" id="{7DF6EB60-671B-0D97-22D2-8B2E1C4A017C}"/>
                </a:ext>
              </a:extLst>
            </p:cNvPr>
            <p:cNvSpPr/>
            <p:nvPr/>
          </p:nvSpPr>
          <p:spPr>
            <a:xfrm>
              <a:off x="1973246" y="5000781"/>
              <a:ext cx="8326021" cy="442283"/>
            </a:xfrm>
            <a:prstGeom prst="roundRect">
              <a:avLst>
                <a:gd name="adj" fmla="val 50000"/>
              </a:avLst>
            </a:prstGeom>
            <a:solidFill>
              <a:srgbClr val="FFEEE7">
                <a:alpha val="50196"/>
              </a:srgb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google analytics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통계 이용해서 자체 사이트에 차트 구현</a:t>
              </a:r>
            </a:p>
          </p:txBody>
        </p:sp>
        <p:sp>
          <p:nvSpPr>
            <p:cNvPr id="40" name="사각형: 둥근 모서리 129">
              <a:extLst>
                <a:ext uri="{FF2B5EF4-FFF2-40B4-BE49-F238E27FC236}">
                  <a16:creationId xmlns:a16="http://schemas.microsoft.com/office/drawing/2014/main" id="{3D718FA8-5187-3A5A-9521-2EE123F399B1}"/>
                </a:ext>
              </a:extLst>
            </p:cNvPr>
            <p:cNvSpPr/>
            <p:nvPr/>
          </p:nvSpPr>
          <p:spPr>
            <a:xfrm>
              <a:off x="1973246" y="5677479"/>
              <a:ext cx="8326021" cy="442283"/>
            </a:xfrm>
            <a:prstGeom prst="roundRect">
              <a:avLst>
                <a:gd name="adj" fmla="val 50000"/>
              </a:avLst>
            </a:prstGeom>
            <a:solidFill>
              <a:srgbClr val="FFEEE7">
                <a:alpha val="50196"/>
              </a:srgb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사용하여 추천 도서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인강 사이트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934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소감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09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2601884" y="1341992"/>
            <a:ext cx="1278946" cy="4249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white"/>
                </a:solidFill>
              </a:rPr>
              <a:t>김재엽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7831600" y="1341993"/>
            <a:ext cx="1237585" cy="42497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변광현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562165" y="1836670"/>
            <a:ext cx="3854823" cy="371943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746896" y="2497101"/>
            <a:ext cx="34853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 이번 과제를 수행하면서 </a:t>
            </a:r>
            <a:r>
              <a:rPr lang="ko-KR" altLang="en-US" sz="1400" dirty="0" err="1"/>
              <a:t>느낀점은</a:t>
            </a:r>
            <a:r>
              <a:rPr lang="ko-KR" altLang="en-US" sz="1400" dirty="0"/>
              <a:t> 우선 프로그램에 대한 이해도가 </a:t>
            </a:r>
            <a:endParaRPr lang="en-US" altLang="ko-KR" sz="1400" dirty="0"/>
          </a:p>
          <a:p>
            <a:pPr algn="ctr"/>
            <a:r>
              <a:rPr lang="ko-KR" altLang="en-US" sz="1400" dirty="0"/>
              <a:t>높아진 프로젝트였다고 생각합니다</a:t>
            </a:r>
            <a:r>
              <a:rPr lang="en-US" altLang="ko-KR" sz="1400" dirty="0"/>
              <a:t>. </a:t>
            </a:r>
          </a:p>
          <a:p>
            <a:pPr algn="ctr"/>
            <a:r>
              <a:rPr lang="ko-KR" altLang="en-US" sz="1400" dirty="0"/>
              <a:t>여러 기능들을 반복해 구현하면서 기능을 구상하는 능력이 향상되었고 </a:t>
            </a:r>
            <a:r>
              <a:rPr lang="ko-KR" altLang="en-US" sz="1400" dirty="0" err="1"/>
              <a:t>구현능력</a:t>
            </a:r>
            <a:r>
              <a:rPr lang="ko-KR" altLang="en-US" sz="1400" dirty="0"/>
              <a:t> 또한 일정수준 올라오게 되었습니다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팀원과 함께 협동 작업을 하면서 더욱 책임감을 배우게 되었고 앞으로 실무에서 갖게 될</a:t>
            </a:r>
            <a:r>
              <a:rPr lang="en-US" altLang="ko-KR" sz="1400" dirty="0"/>
              <a:t> </a:t>
            </a:r>
            <a:r>
              <a:rPr lang="ko-KR" altLang="en-US" sz="1400" dirty="0"/>
              <a:t>협업에 대한 귀중한 경험을 할 수 있어 좋았습니다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4" name="모서리가 둥근 직사각형 3">
            <a:extLst>
              <a:ext uri="{FF2B5EF4-FFF2-40B4-BE49-F238E27FC236}">
                <a16:creationId xmlns:a16="http://schemas.microsoft.com/office/drawing/2014/main" id="{43614F7D-C905-2C6D-E94A-979CE03BD99D}"/>
              </a:ext>
            </a:extLst>
          </p:cNvPr>
          <p:cNvSpPr/>
          <p:nvPr/>
        </p:nvSpPr>
        <p:spPr>
          <a:xfrm>
            <a:off x="1438678" y="1836669"/>
            <a:ext cx="3605358" cy="371943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다른 사람이 만든 사이트를 분석하여 데이터를 찾아내고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데이터를 가져와서 처리하고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저장하는 역할을 메인으로 맡았는데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평소처럼 뭔가 페이지를 만들고 하는게 아니라 색다른 경험이었습니다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처음에 시작할 때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설계를 조금 더 공들여서 했으면 데이터를 저장하고 불러오는 방식에서 더 좋은 방식이 있었을 텐데 그렇지 못해서 아쉬움이 남습니다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팀원들과도</a:t>
            </a:r>
            <a:r>
              <a:rPr lang="ko-KR" altLang="en-US" sz="1400" dirty="0">
                <a:solidFill>
                  <a:schemeClr val="tx1"/>
                </a:solidFill>
              </a:rPr>
              <a:t> 많이 친해지고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좋은 분위기에서 마지막 프로젝트를 진행하게 되어 즐거웠습니다</a:t>
            </a:r>
            <a:r>
              <a:rPr lang="en-US" altLang="ko-KR" sz="1400" dirty="0">
                <a:solidFill>
                  <a:schemeClr val="tx1"/>
                </a:solidFill>
              </a:rPr>
              <a:t>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2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6F517792-8045-C69A-222E-6EC5A7664FD3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7CDC6D0-CBD0-A3C9-0B27-29108B3F4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727166"/>
              </p:ext>
            </p:extLst>
          </p:nvPr>
        </p:nvGraphicFramePr>
        <p:xfrm>
          <a:off x="707458" y="1072888"/>
          <a:ext cx="10899407" cy="5481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229022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836281567"/>
                    </a:ext>
                  </a:extLst>
                </a:gridCol>
                <a:gridCol w="2295525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5046110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351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중분류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요구사항명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요구사항내용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598895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메인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 목록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국가기술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공인민간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어학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가지</a:t>
                      </a:r>
                      <a:r>
                        <a:rPr lang="ko-KR" altLang="en-US" sz="1600" baseline="0" dirty="0"/>
                        <a:t> 별</a:t>
                      </a:r>
                      <a:r>
                        <a:rPr lang="ko-KR" altLang="en-US" sz="1600" dirty="0"/>
                        <a:t> 자격증 페이지를 나누어 제공한다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28263"/>
                  </a:ext>
                </a:extLst>
              </a:tr>
              <a:tr h="3422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 상세보기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자격증의 상세정보를 조회 할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27093"/>
                  </a:ext>
                </a:extLst>
              </a:tr>
              <a:tr h="5988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관심 자격증 등록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로그인이 되어있으면 버튼이 활성화 되고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버튼을 누를 시 관심 자격증 목록에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해제가 되도록 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97302"/>
                  </a:ext>
                </a:extLst>
              </a:tr>
              <a:tr h="5988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 </a:t>
                      </a:r>
                      <a:r>
                        <a:rPr lang="ko-KR" altLang="en-US" sz="1600" dirty="0" err="1"/>
                        <a:t>필터링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각 카테고리별로 필터를 다르게 설정하여 사용자가 원하는 자격증만 볼 수 있어야 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31591"/>
                  </a:ext>
                </a:extLst>
              </a:tr>
              <a:tr h="598895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자격증 상세페이지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상세보기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뉴스 </a:t>
                      </a:r>
                      <a:r>
                        <a:rPr lang="ko-KR" altLang="en-US" sz="1600" dirty="0" err="1"/>
                        <a:t>크롤링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네이버 뉴스에서 해당자격증 이름을 검색한 페이지를 정적으로 추출하여 상위 </a:t>
                      </a:r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개 기사를 읽어온다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611832"/>
                  </a:ext>
                </a:extLst>
              </a:tr>
              <a:tr h="5988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인구피라미드 그래프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국가기술자격의 경우 성별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연령별 데이터가 있으므로 이를 가지고 인구피라미드 그래프를 그린다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dirty="0"/>
                        <a:t>데이터가 없는 경우 공백으로 표시한다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85837"/>
                  </a:ext>
                </a:extLst>
              </a:tr>
              <a:tr h="598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합격률 추이 그래프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최근 </a:t>
                      </a:r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개년도 합격률 데이터를 꺾은선그래프로 보여주어서 합격률과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합격률 변동 추이를 알아볼 수 있게 한다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dirty="0"/>
                        <a:t>필기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실기 합격률 데이터가 있는 국가기술자격의 경우 데이터를 한 개의 그래프로 볼 수 있게 한다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dirty="0"/>
                        <a:t>데이터가 없는 경우 공백으로 표시한다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591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2675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소감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09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2601884" y="1341992"/>
            <a:ext cx="1278946" cy="4249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안혜원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7831600" y="1341993"/>
            <a:ext cx="1237585" cy="42497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이예지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모서리가 둥근 직사각형 32" descr="ㅇㄹ">
            <a:extLst>
              <a:ext uri="{FF2B5EF4-FFF2-40B4-BE49-F238E27FC236}">
                <a16:creationId xmlns:a16="http://schemas.microsoft.com/office/drawing/2014/main" id="{C5455F60-9918-B2C0-4C09-860F5EC285D1}"/>
              </a:ext>
            </a:extLst>
          </p:cNvPr>
          <p:cNvSpPr/>
          <p:nvPr/>
        </p:nvSpPr>
        <p:spPr>
          <a:xfrm>
            <a:off x="1164122" y="1836670"/>
            <a:ext cx="4154470" cy="422123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자격증마다 접수방법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시험방법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최종합격까지 필요한 시험과정 등이 달라서 </a:t>
            </a:r>
            <a:r>
              <a:rPr lang="en-US" altLang="ko-KR" sz="1400" dirty="0">
                <a:solidFill>
                  <a:schemeClr val="tx1"/>
                </a:solidFill>
              </a:rPr>
              <a:t>DB </a:t>
            </a:r>
            <a:r>
              <a:rPr lang="ko-KR" altLang="en-US" sz="1400" dirty="0">
                <a:solidFill>
                  <a:schemeClr val="tx1"/>
                </a:solidFill>
              </a:rPr>
              <a:t>설계에 많은 시간이 소요되었고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이후에도 초기에 생각지 못한 부분 때문에 컬럼 추가</a:t>
            </a:r>
            <a:r>
              <a:rPr lang="en-US" altLang="ko-KR" sz="1400" dirty="0">
                <a:solidFill>
                  <a:schemeClr val="tx1"/>
                </a:solidFill>
              </a:rPr>
              <a:t>, table </a:t>
            </a:r>
            <a:r>
              <a:rPr lang="ko-KR" altLang="en-US" sz="1400" dirty="0">
                <a:solidFill>
                  <a:schemeClr val="tx1"/>
                </a:solidFill>
              </a:rPr>
              <a:t>추가 등의 수정작업을 하게 되면서 프로젝트 파악을 통한 </a:t>
            </a:r>
            <a:r>
              <a:rPr lang="en-US" altLang="ko-KR" sz="1400" dirty="0">
                <a:solidFill>
                  <a:schemeClr val="tx1"/>
                </a:solidFill>
              </a:rPr>
              <a:t>DB </a:t>
            </a:r>
            <a:r>
              <a:rPr lang="ko-KR" altLang="en-US" sz="1400" dirty="0">
                <a:solidFill>
                  <a:schemeClr val="tx1"/>
                </a:solidFill>
              </a:rPr>
              <a:t>설계의 중요성을 깨닫게 되었습니다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담당했던 게시판을 구현하면서 가장 고민이었던 부분은 게시판을 하나의 </a:t>
            </a:r>
            <a:r>
              <a:rPr lang="en-US" altLang="ko-KR" sz="1400" dirty="0">
                <a:solidFill>
                  <a:schemeClr val="tx1"/>
                </a:solidFill>
              </a:rPr>
              <a:t>table</a:t>
            </a:r>
            <a:r>
              <a:rPr lang="ko-KR" altLang="en-US" sz="1400" dirty="0">
                <a:solidFill>
                  <a:schemeClr val="tx1"/>
                </a:solidFill>
              </a:rPr>
              <a:t>로 관리하는데 어떤 방식으로 </a:t>
            </a:r>
            <a:r>
              <a:rPr lang="ko-KR" altLang="en-US" sz="1400" dirty="0" err="1">
                <a:solidFill>
                  <a:schemeClr val="tx1"/>
                </a:solidFill>
              </a:rPr>
              <a:t>구현할지였습니다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컨트롤러에서 가능한 중복을 피하고자</a:t>
            </a:r>
            <a:r>
              <a:rPr lang="en-US" altLang="ko-KR" sz="1400" dirty="0">
                <a:solidFill>
                  <a:schemeClr val="tx1"/>
                </a:solidFill>
              </a:rPr>
              <a:t>, view </a:t>
            </a:r>
            <a:r>
              <a:rPr lang="ko-KR" altLang="en-US" sz="1400" dirty="0">
                <a:solidFill>
                  <a:schemeClr val="tx1"/>
                </a:solidFill>
              </a:rPr>
              <a:t>페이지는 각 게시판마다 다르게 매핑하지만 공통되는 부분은 별도의 메서드를 만들고 호출하는 형태로 구현하였습니다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많은 고민을 한 후에 결정하였지만 이 방법이 최선일지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더 좋은 방법은 없는지 종강 이후에도 계속 </a:t>
            </a:r>
            <a:r>
              <a:rPr lang="ko-KR" altLang="en-US" sz="1400" dirty="0" err="1">
                <a:solidFill>
                  <a:schemeClr val="tx1"/>
                </a:solidFill>
              </a:rPr>
              <a:t>리팩토링을</a:t>
            </a:r>
            <a:r>
              <a:rPr lang="ko-KR" altLang="en-US" sz="1400" dirty="0">
                <a:solidFill>
                  <a:schemeClr val="tx1"/>
                </a:solidFill>
              </a:rPr>
              <a:t> 통하여 지속적으로 </a:t>
            </a:r>
            <a:r>
              <a:rPr lang="ko-KR" altLang="en-US" sz="1400" dirty="0" err="1">
                <a:solidFill>
                  <a:schemeClr val="tx1"/>
                </a:solidFill>
              </a:rPr>
              <a:t>발전해야겠다는</a:t>
            </a:r>
            <a:r>
              <a:rPr lang="ko-KR" altLang="en-US" sz="1400" dirty="0">
                <a:solidFill>
                  <a:schemeClr val="tx1"/>
                </a:solidFill>
              </a:rPr>
              <a:t> 다짐을 하게 되었습니다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 descr="ㅇㄹ">
            <a:extLst>
              <a:ext uri="{FF2B5EF4-FFF2-40B4-BE49-F238E27FC236}">
                <a16:creationId xmlns:a16="http://schemas.microsoft.com/office/drawing/2014/main" id="{474A363F-958F-CD78-78D3-6C3D01B4E4D0}"/>
              </a:ext>
            </a:extLst>
          </p:cNvPr>
          <p:cNvSpPr/>
          <p:nvPr/>
        </p:nvSpPr>
        <p:spPr>
          <a:xfrm>
            <a:off x="6373157" y="1836670"/>
            <a:ext cx="4154470" cy="422123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수료 전 마지막으로 진행하는 프로젝트여서 주제에 대한 고민도 많았지만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막상 자격증이라는 주제를 선정하고 나니 기획부터 설계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구현까지 단계를 거치며 하나의 프로젝트를 제대로 완성시키기 위해서는 정말 많은 고민이 필요함을 다시 한번 </a:t>
            </a:r>
            <a:r>
              <a:rPr lang="ko-KR" altLang="en-US" sz="1400" dirty="0" err="1">
                <a:solidFill>
                  <a:schemeClr val="tx1"/>
                </a:solidFill>
              </a:rPr>
              <a:t>깨달았습니다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또한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이번 프로젝트를 통해 개발과정에서 설계가 얼마나 중요한 일인지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왜 설계에 가장 많은 시간이 걸린다는 건지 절실히 느끼게 되었습니다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1</a:t>
            </a:r>
            <a:r>
              <a:rPr lang="ko-KR" altLang="en-US" sz="1400" dirty="0">
                <a:solidFill>
                  <a:schemeClr val="tx1"/>
                </a:solidFill>
              </a:rPr>
              <a:t>차 때와 다르게 프레임워크를 사용하니 확실히 구현 시간이 단축되는 것을 느꼈습니다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다만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프레임워크의 기능이 정말 많은데 아는 것에 한계가 </a:t>
            </a:r>
            <a:r>
              <a:rPr lang="ko-KR" altLang="en-US" sz="1400" dirty="0" err="1">
                <a:solidFill>
                  <a:schemeClr val="tx1"/>
                </a:solidFill>
              </a:rPr>
              <a:t>있다보니</a:t>
            </a:r>
            <a:r>
              <a:rPr lang="ko-KR" altLang="en-US" sz="1400" dirty="0">
                <a:solidFill>
                  <a:schemeClr val="tx1"/>
                </a:solidFill>
              </a:rPr>
              <a:t> 아쉬움을 많이 느꼈습니다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종강 후에도 꾸준한 공부를 통해 이번 프로젝트 동안 어렵게 느껴졌던 성능과 효율성 문제를 개선할 수 있는 개발자가 되고 싶습니다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686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소감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09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2601884" y="1341992"/>
            <a:ext cx="1278946" cy="4249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임수민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">
            <a:extLst>
              <a:ext uri="{FF2B5EF4-FFF2-40B4-BE49-F238E27FC236}">
                <a16:creationId xmlns:a16="http://schemas.microsoft.com/office/drawing/2014/main" id="{59BD3CD6-2A18-2831-9CC1-615C81696125}"/>
              </a:ext>
            </a:extLst>
          </p:cNvPr>
          <p:cNvSpPr/>
          <p:nvPr/>
        </p:nvSpPr>
        <p:spPr>
          <a:xfrm>
            <a:off x="1353884" y="1880463"/>
            <a:ext cx="3758168" cy="371943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 </a:t>
            </a:r>
            <a:r>
              <a:rPr lang="ko-KR" altLang="en-US" sz="1400" dirty="0">
                <a:solidFill>
                  <a:schemeClr val="tx1"/>
                </a:solidFill>
              </a:rPr>
              <a:t>프로젝트를 진행하며 공부가 많이 부족하다는 걸 느꼈고 그로 인해 구현하지 못한 부분들이 많아 아쉬움이 큽니다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그만큼 남들보다 더욱 노력하고 </a:t>
            </a:r>
            <a:r>
              <a:rPr lang="ko-KR" altLang="en-US" sz="1400" dirty="0" err="1">
                <a:solidFill>
                  <a:schemeClr val="tx1"/>
                </a:solidFill>
              </a:rPr>
              <a:t>공부해야겠다는</a:t>
            </a:r>
            <a:r>
              <a:rPr lang="ko-KR" altLang="en-US" sz="1400" dirty="0">
                <a:solidFill>
                  <a:schemeClr val="tx1"/>
                </a:solidFill>
              </a:rPr>
              <a:t> 생각이 들었습니다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세미프로젝트 때와 달리 </a:t>
            </a:r>
            <a:r>
              <a:rPr lang="en-US" altLang="ko-KR" sz="1400" dirty="0">
                <a:solidFill>
                  <a:schemeClr val="tx1"/>
                </a:solidFill>
              </a:rPr>
              <a:t>STS-MVC2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</a:rPr>
              <a:t>Git</a:t>
            </a:r>
            <a:r>
              <a:rPr lang="ko-KR" altLang="en-US" sz="1400" dirty="0">
                <a:solidFill>
                  <a:schemeClr val="tx1"/>
                </a:solidFill>
              </a:rPr>
              <a:t>을 사용하여 현업에서는 어떤 식으로 일을 하며 프로젝트의 진행 흐름이 어떤 식 인지 더 자세히 알게 된 것 같습니다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119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B30B7C2B-5717-6774-267A-D70673B638A6}"/>
              </a:ext>
            </a:extLst>
          </p:cNvPr>
          <p:cNvSpPr/>
          <p:nvPr/>
        </p:nvSpPr>
        <p:spPr>
          <a:xfrm>
            <a:off x="246888" y="237744"/>
            <a:ext cx="11945112" cy="6620256"/>
          </a:xfrm>
          <a:prstGeom prst="round1Rect">
            <a:avLst>
              <a:gd name="adj" fmla="val 547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13500000" algn="b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en-US" altLang="ko-KR" sz="4000" i="1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4000" i="1" kern="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B37FF5-8D2A-F3C2-228E-8ADFFB5BA9B1}"/>
              </a:ext>
            </a:extLst>
          </p:cNvPr>
          <p:cNvGrpSpPr/>
          <p:nvPr/>
        </p:nvGrpSpPr>
        <p:grpSpPr>
          <a:xfrm>
            <a:off x="469900" y="313944"/>
            <a:ext cx="409956" cy="409956"/>
            <a:chOff x="469900" y="313944"/>
            <a:chExt cx="409956" cy="40995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02B17C-A39D-9E8E-90DC-94909766DEEE}"/>
                </a:ext>
              </a:extLst>
            </p:cNvPr>
            <p:cNvSpPr/>
            <p:nvPr/>
          </p:nvSpPr>
          <p:spPr>
            <a:xfrm>
              <a:off x="469900" y="313944"/>
              <a:ext cx="409956" cy="409956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184134A-535F-8D4B-38A5-BA45472DB5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153" y="405448"/>
              <a:ext cx="197451" cy="226949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7AED290-4F6B-DEBF-CAF0-E2A0D22AA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E783CC70-2365-3312-EC01-44580EF5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CB66A5FC-576E-3ACD-3449-6A70A93E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76B8560C-A0A9-B371-741B-F72D03FAC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32ACD1-2883-1DDD-B30E-066A2B5089E0}"/>
              </a:ext>
            </a:extLst>
          </p:cNvPr>
          <p:cNvGrpSpPr/>
          <p:nvPr/>
        </p:nvGrpSpPr>
        <p:grpSpPr>
          <a:xfrm>
            <a:off x="10216083" y="459964"/>
            <a:ext cx="1550689" cy="169277"/>
            <a:chOff x="9512757" y="369386"/>
            <a:chExt cx="2051714" cy="223970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0B5A3F5B-FD40-0728-A83D-4B92AF8607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3A668E60-6C31-B427-6BF0-686EB3A7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F1839ACC-106F-BF23-C5E8-09B00CF6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85A8E47-A04B-2D93-C10E-654571672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671BC0AA-B3E5-593A-44FB-95E360A06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47FCBCD1-41A5-AF7E-502A-76423509A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C7C3B1AB-FF0E-35B8-1E67-736D37A5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054BB12C-4ED9-5A7C-458B-B4A6F1779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DEA797F0-935B-10ED-B66F-734425B1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A3CCD214-F90E-DC1F-A10C-8E57E6CE6F3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A53E82-5462-9879-7420-5D1346A6B0F5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ED7B5B5A-77A3-7188-402D-FAF98102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5F2C72-9CB4-B629-6921-C9DB9FD39F1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4445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B30B7C2B-5717-6774-267A-D70673B638A6}"/>
              </a:ext>
            </a:extLst>
          </p:cNvPr>
          <p:cNvSpPr/>
          <p:nvPr/>
        </p:nvSpPr>
        <p:spPr>
          <a:xfrm>
            <a:off x="246888" y="237744"/>
            <a:ext cx="11945112" cy="6620256"/>
          </a:xfrm>
          <a:prstGeom prst="round1Rect">
            <a:avLst>
              <a:gd name="adj" fmla="val 547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13500000" algn="b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 panose="02000A03000000000000" pitchFamily="2" charset="-127"/>
                <a:ea typeface="Tmon몬소리 Black" panose="02000A03000000000000" pitchFamily="2" charset="-127"/>
                <a:cs typeface="+mn-cs"/>
              </a:rPr>
              <a:t>QnA</a:t>
            </a:r>
            <a:endParaRPr kumimoji="0" lang="en-US" altLang="ko-KR" sz="40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mon몬소리 Black" panose="02000A03000000000000" pitchFamily="2" charset="-127"/>
              <a:ea typeface="Tmon몬소리 Black" panose="02000A03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b="0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Tmon몬소리 Black" panose="02000A03000000000000" pitchFamily="2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B37FF5-8D2A-F3C2-228E-8ADFFB5BA9B1}"/>
              </a:ext>
            </a:extLst>
          </p:cNvPr>
          <p:cNvGrpSpPr/>
          <p:nvPr/>
        </p:nvGrpSpPr>
        <p:grpSpPr>
          <a:xfrm>
            <a:off x="469900" y="313944"/>
            <a:ext cx="409956" cy="409956"/>
            <a:chOff x="469900" y="313944"/>
            <a:chExt cx="409956" cy="40995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02B17C-A39D-9E8E-90DC-94909766DEEE}"/>
                </a:ext>
              </a:extLst>
            </p:cNvPr>
            <p:cNvSpPr/>
            <p:nvPr/>
          </p:nvSpPr>
          <p:spPr>
            <a:xfrm>
              <a:off x="469900" y="313944"/>
              <a:ext cx="409956" cy="409956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184134A-535F-8D4B-38A5-BA45472DB5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153" y="405448"/>
              <a:ext cx="197451" cy="226949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7AED290-4F6B-DEBF-CAF0-E2A0D22AA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E783CC70-2365-3312-EC01-44580EF5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CB66A5FC-576E-3ACD-3449-6A70A93E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76B8560C-A0A9-B371-741B-F72D03FAC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32ACD1-2883-1DDD-B30E-066A2B5089E0}"/>
              </a:ext>
            </a:extLst>
          </p:cNvPr>
          <p:cNvGrpSpPr/>
          <p:nvPr/>
        </p:nvGrpSpPr>
        <p:grpSpPr>
          <a:xfrm>
            <a:off x="10216083" y="459964"/>
            <a:ext cx="1550689" cy="169277"/>
            <a:chOff x="9512757" y="369386"/>
            <a:chExt cx="2051714" cy="223970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0B5A3F5B-FD40-0728-A83D-4B92AF8607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3A668E60-6C31-B427-6BF0-686EB3A7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F1839ACC-106F-BF23-C5E8-09B00CF6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85A8E47-A04B-2D93-C10E-654571672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671BC0AA-B3E5-593A-44FB-95E360A06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47FCBCD1-41A5-AF7E-502A-76423509A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C7C3B1AB-FF0E-35B8-1E67-736D37A5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054BB12C-4ED9-5A7C-458B-B4A6F1779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DEA797F0-935B-10ED-B66F-734425B1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A3CCD214-F90E-DC1F-A10C-8E57E6CE6F3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A53E82-5462-9879-7420-5D1346A6B0F5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ED7B5B5A-77A3-7188-402D-FAF98102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5F2C72-9CB4-B629-6921-C9DB9FD39F1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PPTBIZCAM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6F517792-8045-C69A-222E-6EC5A7664FD3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7CDC6D0-CBD0-A3C9-0B27-29108B3F4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210700"/>
              </p:ext>
            </p:extLst>
          </p:nvPr>
        </p:nvGraphicFramePr>
        <p:xfrm>
          <a:off x="697934" y="1067793"/>
          <a:ext cx="10968052" cy="525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890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857801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6189111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489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요구사항명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요구사항내용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7744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고객센터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공지사항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FAQ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모든 회원이 목록과 내용은 접근 가능하되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권한 설정을 통해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관리자만 글 작성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수정이 가능하여야 한다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370796"/>
                  </a:ext>
                </a:extLst>
              </a:tr>
              <a:tr h="7744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1:1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회원이 </a:t>
                      </a:r>
                      <a:r>
                        <a:rPr lang="ko-KR" altLang="en-US" sz="1600" dirty="0" err="1"/>
                        <a:t>문의글을</a:t>
                      </a:r>
                      <a:r>
                        <a:rPr lang="ko-KR" altLang="en-US" sz="1600" dirty="0"/>
                        <a:t> 작성하면 관리자 페이지에서 확인할 수 있어야 하고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관리자만 답글이 가능하여야 한다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81971"/>
                  </a:ext>
                </a:extLst>
              </a:tr>
              <a:tr h="4483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본인이 작성한 글이면 수정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삭제가 가능해야 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201322"/>
                  </a:ext>
                </a:extLst>
              </a:tr>
              <a:tr h="7744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커뮤니티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자유게시판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꿀팁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리뷰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질문글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취준생</a:t>
                      </a:r>
                      <a:r>
                        <a:rPr lang="ko-KR" altLang="en-US" sz="1600" dirty="0"/>
                        <a:t> 공간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로그인한 회원은 글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답글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댓글 작성이 가능하고 이에 따른 포인트 적립이 이루어져야 한다</a:t>
                      </a:r>
                      <a:r>
                        <a:rPr lang="en-US" altLang="ko-KR" sz="1600" dirty="0"/>
                        <a:t>. </a:t>
                      </a:r>
                      <a:r>
                        <a:rPr lang="ko-KR" altLang="en-US" sz="1600" dirty="0"/>
                        <a:t> 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63092"/>
                  </a:ext>
                </a:extLst>
              </a:tr>
              <a:tr h="4483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타 회원의 글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댓글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을 신고할 수 있어야 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40812"/>
                  </a:ext>
                </a:extLst>
              </a:tr>
              <a:tr h="7744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취업톡톡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연계된 취업사이트의 취업관련 실시간 뉴스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게시물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를 정적으로 추출하여 상위 </a:t>
                      </a:r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개 기사를 읽어온다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195583"/>
                  </a:ext>
                </a:extLst>
              </a:tr>
              <a:tr h="774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(4, 5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공통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게시판 공통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글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답글 </a:t>
                      </a:r>
                      <a:r>
                        <a:rPr lang="ko-KR" altLang="en-US" sz="1600" dirty="0" err="1"/>
                        <a:t>파일업로드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글 및 답글을 작성할 때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한 번에 여러 개의 파일을 업로드할 수 있어야 한다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파일 형식 제한 없음</a:t>
                      </a:r>
                      <a:r>
                        <a:rPr lang="en-US" altLang="ko-KR" sz="1400" dirty="0"/>
                        <a:t>)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007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746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263363"/>
              </p:ext>
            </p:extLst>
          </p:nvPr>
        </p:nvGraphicFramePr>
        <p:xfrm>
          <a:off x="729357" y="1072889"/>
          <a:ext cx="10948292" cy="5326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22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850107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1983758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5976205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364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요구사항명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요구사항내용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67729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마이페이지 메인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마이페이지에서 필요한 기능들을 모아서 볼 수 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dirty="0"/>
                        <a:t>관심자격증 일정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보유자격증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추천자격증</a:t>
                      </a:r>
                      <a:r>
                        <a:rPr lang="en-US" altLang="ko-KR" sz="1600" dirty="0"/>
                        <a:t>, 1:1</a:t>
                      </a:r>
                      <a:r>
                        <a:rPr lang="ko-KR" altLang="en-US" sz="1600" dirty="0"/>
                        <a:t>문의 등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28263"/>
                  </a:ext>
                </a:extLst>
              </a:tr>
              <a:tr h="12476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보유자격증 등록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회원이 보유한 자격증을 직접 등록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dirty="0"/>
                        <a:t>자격증 이름은 </a:t>
                      </a: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의 자격증 리스트를 자동 완성해서 보여주되 </a:t>
                      </a: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에 없는 자격증도 추가 가능하다</a:t>
                      </a:r>
                      <a:r>
                        <a:rPr lang="en-US" altLang="ko-KR" sz="1600" dirty="0"/>
                        <a:t>. </a:t>
                      </a:r>
                    </a:p>
                    <a:p>
                      <a:pPr latinLnBrk="1"/>
                      <a:r>
                        <a:rPr lang="ko-KR" altLang="en-US" sz="1600" dirty="0"/>
                        <a:t>만료일자를 입력할 수 있다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선택사항</a:t>
                      </a:r>
                      <a:r>
                        <a:rPr lang="en-US" altLang="ko-KR" sz="1400" dirty="0"/>
                        <a:t>)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27093"/>
                  </a:ext>
                </a:extLst>
              </a:tr>
              <a:tr h="9624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보유자격증 목록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회원이 등록한 보유자격증을 목록으로 볼 수 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dirty="0"/>
                        <a:t>만료일자가 </a:t>
                      </a:r>
                      <a:r>
                        <a:rPr lang="en-US" altLang="ko-KR" sz="1600" dirty="0"/>
                        <a:t>30</a:t>
                      </a:r>
                      <a:r>
                        <a:rPr lang="ko-KR" altLang="en-US" sz="1600" dirty="0"/>
                        <a:t>일 미만인 경우 강조 표시를 하여 자격증 갱신이 필요함을 인지할 수 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97302"/>
                  </a:ext>
                </a:extLst>
              </a:tr>
              <a:tr h="6772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보유자격증 수정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자격증 종류는 변경하지 못하고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자격증의 만료일자만 변경할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31591"/>
                  </a:ext>
                </a:extLst>
              </a:tr>
              <a:tr h="4337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보유자격증 삭제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등록한 보유자격증을 삭제할 수 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370796"/>
                  </a:ext>
                </a:extLst>
              </a:tr>
              <a:tr h="9624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관심자격증 목록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관심자격증으로 등록한 자격증 리스트를 볼 수 있다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dirty="0"/>
                        <a:t>자격증 이름을 누르면 상세페이지로 이동 가능하다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dirty="0"/>
                        <a:t>자격증 페이지에서 등록한 관심자격증 목록도 확인 가능하다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59935"/>
                  </a:ext>
                </a:extLst>
              </a:tr>
            </a:tbl>
          </a:graphicData>
        </a:graphic>
      </p:graphicFrame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17E1A6BD-F545-01FD-AE03-A64C5E0CA077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66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75566"/>
              </p:ext>
            </p:extLst>
          </p:nvPr>
        </p:nvGraphicFramePr>
        <p:xfrm>
          <a:off x="729357" y="1072886"/>
          <a:ext cx="10938767" cy="532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232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848497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1982032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5971006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371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요구사항명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요구사항내용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193320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관심자격증 등록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관심자격증을 등록 가능하다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자격증 목록페이지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상세페이지에서 하트버튼을 눌러 등록할 수도 있지만 수동으로 입력할 수 있다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때는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있는 자격증만 선택할 수 있으며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목록에 없는 자격증을 입력한 경우 등록이 불가하다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28263"/>
                  </a:ext>
                </a:extLst>
              </a:tr>
              <a:tr h="4900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관심자격증 삭제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등록한 관심자격증을 삭제할 수 있다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27093"/>
                  </a:ext>
                </a:extLst>
              </a:tr>
              <a:tr h="102026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회원정보수정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회원의 정보를 입력한 값에 따라 수정한다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입력하지 않았거나 들어갈 수 없는 문자를 입력했을 경우 수정되지 않는다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933958"/>
                  </a:ext>
                </a:extLst>
              </a:tr>
              <a:tr h="4900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탈퇴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회원이 탈퇴할 경우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회원의 상태를 변경한다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23194"/>
                  </a:ext>
                </a:extLst>
              </a:tr>
              <a:tr h="102026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내가 쓴 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회원이 작성한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게시글과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댓글을 모아 보여준다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댓글의 경우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댓글을 작성한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게시글로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이동할 수 있는 파워 링크를 걸어준다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480719"/>
                  </a:ext>
                </a:extLst>
              </a:tr>
            </a:tbl>
          </a:graphicData>
        </a:graphic>
      </p:graphicFrame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656ED81E-C409-F1EB-7E59-57F8A32915E2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50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2264"/>
              </p:ext>
            </p:extLst>
          </p:nvPr>
        </p:nvGraphicFramePr>
        <p:xfrm>
          <a:off x="729357" y="1137415"/>
          <a:ext cx="10938768" cy="5286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782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199756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1623683">
                  <a:extLst>
                    <a:ext uri="{9D8B030D-6E8A-4147-A177-3AD203B41FA5}">
                      <a16:colId xmlns:a16="http://schemas.microsoft.com/office/drawing/2014/main" val="779229848"/>
                    </a:ext>
                  </a:extLst>
                </a:gridCol>
                <a:gridCol w="1613782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5538765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378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대분류명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중분류명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요구사항명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 내용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797231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7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</a:rPr>
                        <a:t>관리자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</a:rPr>
                        <a:t>메인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</a:rPr>
                        <a:t>메인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lt"/>
                        </a:rPr>
                        <a:t>웹사이트 개설일자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통계정보</a:t>
                      </a:r>
                      <a:r>
                        <a:rPr lang="en-US" altLang="ko-KR" sz="1600" dirty="0">
                          <a:latin typeface="+mj-lt"/>
                        </a:rPr>
                        <a:t>(</a:t>
                      </a:r>
                      <a:r>
                        <a:rPr lang="ko-KR" altLang="en-US" sz="1600" dirty="0">
                          <a:latin typeface="+mj-lt"/>
                        </a:rPr>
                        <a:t>방문자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신규사항</a:t>
                      </a:r>
                      <a:r>
                        <a:rPr lang="en-US" altLang="ko-KR" sz="1600" dirty="0">
                          <a:latin typeface="+mj-lt"/>
                        </a:rPr>
                        <a:t>(</a:t>
                      </a:r>
                      <a:r>
                        <a:rPr lang="ko-KR" altLang="en-US" sz="1600" dirty="0">
                          <a:latin typeface="+mj-lt"/>
                        </a:rPr>
                        <a:t>가입자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게시글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신고회원</a:t>
                      </a:r>
                      <a:r>
                        <a:rPr lang="en-US" altLang="ko-KR" sz="1600" dirty="0">
                          <a:latin typeface="+mj-lt"/>
                        </a:rPr>
                        <a:t>, 1:1</a:t>
                      </a:r>
                      <a:r>
                        <a:rPr lang="ko-KR" altLang="en-US" sz="1600" dirty="0">
                          <a:latin typeface="+mj-lt"/>
                        </a:rPr>
                        <a:t>문의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직원공지</a:t>
                      </a:r>
                      <a:r>
                        <a:rPr lang="en-US" altLang="ko-KR" sz="1600" dirty="0">
                          <a:latin typeface="+mj-lt"/>
                        </a:rPr>
                        <a:t>,</a:t>
                      </a:r>
                      <a:r>
                        <a:rPr lang="ko-KR" altLang="en-US" sz="1600" dirty="0">
                          <a:latin typeface="+mj-lt"/>
                        </a:rPr>
                        <a:t> 자격증</a:t>
                      </a:r>
                      <a:r>
                        <a:rPr lang="en-US" altLang="ko-KR" sz="1600" dirty="0">
                          <a:latin typeface="+mj-lt"/>
                        </a:rPr>
                        <a:t>)</a:t>
                      </a:r>
                      <a:r>
                        <a:rPr lang="ko-KR" altLang="en-US" sz="1600" dirty="0">
                          <a:latin typeface="+mj-lt"/>
                        </a:rPr>
                        <a:t>을 한눈에 파악할 수 있다</a:t>
                      </a:r>
                      <a:r>
                        <a:rPr lang="en-US" altLang="ko-KR" sz="1600" dirty="0">
                          <a:latin typeface="+mj-lt"/>
                        </a:rPr>
                        <a:t>.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28263"/>
                  </a:ext>
                </a:extLst>
              </a:tr>
              <a:tr h="6808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</a:rPr>
                        <a:t>자격증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</a:rPr>
                        <a:t>목록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lt"/>
                        </a:rPr>
                        <a:t>전체 자격증의 조회 및 필터링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검색기능을 제공한다</a:t>
                      </a:r>
                      <a:r>
                        <a:rPr lang="en-US" altLang="ko-KR" sz="1600" dirty="0">
                          <a:latin typeface="+mj-lt"/>
                        </a:rPr>
                        <a:t>.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27093"/>
                  </a:ext>
                </a:extLst>
              </a:tr>
              <a:tr h="680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</a:rPr>
                        <a:t>상세정보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lt"/>
                        </a:rPr>
                        <a:t>자격증의 정보</a:t>
                      </a:r>
                      <a:r>
                        <a:rPr lang="en-US" altLang="ko-KR" sz="1600" dirty="0">
                          <a:latin typeface="+mj-lt"/>
                        </a:rPr>
                        <a:t>(</a:t>
                      </a:r>
                      <a:r>
                        <a:rPr lang="ko-KR" altLang="en-US" sz="1600" dirty="0">
                          <a:latin typeface="+mj-lt"/>
                        </a:rPr>
                        <a:t>기본정보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상세정보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응시자격</a:t>
                      </a:r>
                      <a:r>
                        <a:rPr lang="en-US" altLang="ko-KR" sz="1600" dirty="0">
                          <a:latin typeface="+mj-lt"/>
                        </a:rPr>
                        <a:t>)</a:t>
                      </a:r>
                      <a:r>
                        <a:rPr lang="ko-KR" altLang="en-US" sz="1600" dirty="0">
                          <a:latin typeface="+mj-lt"/>
                        </a:rPr>
                        <a:t>을 조회할 수 있으며 수정이 가능하며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삭제페이지로 이동이 가능하다</a:t>
                      </a:r>
                      <a:r>
                        <a:rPr lang="en-US" altLang="ko-KR" sz="1600" dirty="0">
                          <a:latin typeface="+mj-lt"/>
                        </a:rPr>
                        <a:t>.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90039"/>
                  </a:ext>
                </a:extLst>
              </a:tr>
              <a:tr h="6808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</a:rPr>
                        <a:t>추가 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lt"/>
                        </a:rPr>
                        <a:t>자격증을 수동으로 추가 할 수 있으며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테이블에 동시 삽입이 가능하도록 한다</a:t>
                      </a:r>
                      <a:r>
                        <a:rPr lang="en-US" altLang="ko-KR" sz="1600" dirty="0">
                          <a:latin typeface="+mj-lt"/>
                        </a:rPr>
                        <a:t>.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97302"/>
                  </a:ext>
                </a:extLst>
              </a:tr>
              <a:tr h="6808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</a:rPr>
                        <a:t>삭제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lt"/>
                        </a:rPr>
                        <a:t>자격증 정보를 삭제하기 위해서 인증이 필요하며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담당자의 이름을 같이 기록한다</a:t>
                      </a:r>
                      <a:r>
                        <a:rPr lang="en-US" altLang="ko-KR" sz="1600" dirty="0">
                          <a:latin typeface="+mj-lt"/>
                        </a:rPr>
                        <a:t>.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31591"/>
                  </a:ext>
                </a:extLst>
              </a:tr>
              <a:tr h="6808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</a:rPr>
                        <a:t>상세일정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lt"/>
                        </a:rPr>
                        <a:t>자격증의 상세일정 목록을 조회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일정 추가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삭제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수정 페이지로 이동이 가능하다</a:t>
                      </a:r>
                      <a:r>
                        <a:rPr lang="en-US" altLang="ko-KR" sz="1600" dirty="0">
                          <a:latin typeface="+mj-lt"/>
                        </a:rPr>
                        <a:t>.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370796"/>
                  </a:ext>
                </a:extLst>
              </a:tr>
              <a:tr h="6808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</a:rPr>
                        <a:t>일정 추가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lt"/>
                        </a:rPr>
                        <a:t>자격증의 상세일정을 추가하며</a:t>
                      </a:r>
                      <a:r>
                        <a:rPr lang="en-US" altLang="ko-KR" sz="1600" dirty="0">
                          <a:latin typeface="+mj-lt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</a:rPr>
                        <a:t>여러 개의 일정이 존재할 경우 한번에 추가가 가능하다</a:t>
                      </a:r>
                      <a:r>
                        <a:rPr lang="en-US" altLang="ko-KR" sz="1600" dirty="0">
                          <a:latin typeface="+mj-lt"/>
                        </a:rPr>
                        <a:t>.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59935"/>
                  </a:ext>
                </a:extLst>
              </a:tr>
            </a:tbl>
          </a:graphicData>
        </a:graphic>
      </p:graphicFrame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717286E7-AAC5-4E97-7691-ED51CA3900F3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5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613636"/>
              </p:ext>
            </p:extLst>
          </p:nvPr>
        </p:nvGraphicFramePr>
        <p:xfrm>
          <a:off x="729357" y="1072888"/>
          <a:ext cx="10938768" cy="5452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782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229458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1257364">
                  <a:extLst>
                    <a:ext uri="{9D8B030D-6E8A-4147-A177-3AD203B41FA5}">
                      <a16:colId xmlns:a16="http://schemas.microsoft.com/office/drawing/2014/main" val="779229848"/>
                    </a:ext>
                  </a:extLst>
                </a:gridCol>
                <a:gridCol w="1673185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5815979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360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대분류명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중분류명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요구사항명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 내용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571194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회원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목록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회원을 전체 목록 및 기본 정보를 조회 및 검색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가입일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등의 기준으로 정렬 가능하다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28263"/>
                  </a:ext>
                </a:extLst>
              </a:tr>
              <a:tr h="3412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상세정보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 상세정보 조회 및 상태 변경이 가능하다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27093"/>
                  </a:ext>
                </a:extLst>
              </a:tr>
              <a:tr h="5333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신고 회원 목록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신고된 회원의 목록 조회 및 상태에 따른 필터링이 가능하다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90039"/>
                  </a:ext>
                </a:extLst>
              </a:tr>
              <a:tr h="8116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신고 회원 정보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신고된 회원의 정보 및 </a:t>
                      </a:r>
                      <a:r>
                        <a:rPr lang="ko-KR" altLang="en-US" sz="1600" dirty="0" err="1"/>
                        <a:t>신고당한</a:t>
                      </a:r>
                      <a:r>
                        <a:rPr lang="ko-KR" altLang="en-US" sz="1600" dirty="0"/>
                        <a:t> 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댓글 목록 조회 가능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댓글의 경우 바로 삭제 가능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게시글의 경우 해당 게시글로 이동 가능하다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97302"/>
                  </a:ext>
                </a:extLst>
              </a:tr>
              <a:tr h="8116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사원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사원 목록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전체 사원 목록 조회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기본정보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메일주소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입사일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직급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직무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이름</a:t>
                      </a:r>
                      <a:r>
                        <a:rPr lang="en-US" altLang="ko-KR" sz="1600" dirty="0"/>
                        <a:t>) </a:t>
                      </a:r>
                      <a:r>
                        <a:rPr lang="ko-KR" altLang="en-US" sz="1600" dirty="0"/>
                        <a:t>조회 가능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검색 및 필터링이 가능하다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dirty="0"/>
                        <a:t>퇴사회원의 경우 매니저 이상의 직급만 </a:t>
                      </a:r>
                      <a:r>
                        <a:rPr lang="ko-KR" altLang="en-US" sz="1600" dirty="0" err="1"/>
                        <a:t>조회가능하다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31591"/>
                  </a:ext>
                </a:extLst>
              </a:tr>
              <a:tr h="1052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사원 정보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사원정보에는 매니저 이상 혹은 해당 사원만 접근가능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latinLnBrk="1"/>
                      <a:r>
                        <a:rPr lang="ko-KR" altLang="en-US" sz="1600" dirty="0"/>
                        <a:t>개인정보 수정 가능 </a:t>
                      </a:r>
                      <a:r>
                        <a:rPr lang="en-US" altLang="ko-KR" sz="1600" dirty="0"/>
                        <a:t>(/member/</a:t>
                      </a:r>
                      <a:r>
                        <a:rPr lang="en-US" altLang="ko-KR" sz="1600" dirty="0" err="1"/>
                        <a:t>modifyForm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으로 이동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비밀번호 확인 후 수정</a:t>
                      </a:r>
                      <a:r>
                        <a:rPr lang="en-US" altLang="ko-KR" sz="1600" dirty="0"/>
                        <a:t>) </a:t>
                      </a:r>
                      <a:r>
                        <a:rPr lang="ko-KR" altLang="en-US" sz="1600" dirty="0"/>
                        <a:t>하다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latinLnBrk="1"/>
                      <a:r>
                        <a:rPr lang="ko-KR" altLang="en-US" sz="1600" dirty="0"/>
                        <a:t>매니저 이상인 경우만 사원정보 수정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삭제가 가능하다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622504"/>
                  </a:ext>
                </a:extLst>
              </a:tr>
              <a:tr h="3412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사내 공지 목록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직원들만 볼 수 있는 공지 목록 조회 가능하다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370796"/>
                  </a:ext>
                </a:extLst>
              </a:tr>
              <a:tr h="5711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공지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삭제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공지 등록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수정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삭제의 경우 매니저급 이상만 가능하다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59935"/>
                  </a:ext>
                </a:extLst>
              </a:tr>
            </a:tbl>
          </a:graphicData>
        </a:graphic>
      </p:graphicFrame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717286E7-AAC5-4E97-7691-ED51CA3900F3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10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404663"/>
              </p:ext>
            </p:extLst>
          </p:nvPr>
        </p:nvGraphicFramePr>
        <p:xfrm>
          <a:off x="729357" y="1137414"/>
          <a:ext cx="1052388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266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182827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779229848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5595392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269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대분류명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중분류명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요구사항명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 내용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60676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사용자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게시판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전체 글 목록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 게시판에 작성된 모든 게시글을 상태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삭제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게시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에 상관없이 모두 조회 가능하며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상태 및 게시판 타입에 따른 필터링 가능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검색 기능을 제공한다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28263"/>
                  </a:ext>
                </a:extLst>
              </a:tr>
              <a:tr h="255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신규 </a:t>
                      </a:r>
                      <a:r>
                        <a:rPr lang="en-US" altLang="ko-KR" sz="1600" dirty="0"/>
                        <a:t>1:1 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답변이 달리지 않은 </a:t>
                      </a:r>
                      <a:r>
                        <a:rPr lang="en-US" altLang="ko-KR" sz="1600" dirty="0"/>
                        <a:t>1:1 </a:t>
                      </a:r>
                      <a:r>
                        <a:rPr lang="ko-KR" altLang="en-US" sz="1600" dirty="0"/>
                        <a:t>문의를 조회한다</a:t>
                      </a:r>
                      <a:r>
                        <a:rPr lang="en-US" altLang="ko-KR" sz="1600" dirty="0"/>
                        <a:t>. </a:t>
                      </a:r>
                      <a:endParaRPr lang="ko-KR" altLang="en-US" sz="1600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27093"/>
                  </a:ext>
                </a:extLst>
              </a:tr>
            </a:tbl>
          </a:graphicData>
        </a:graphic>
      </p:graphicFrame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717286E7-AAC5-4E97-7691-ED51CA3900F3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443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171047"/>
              </p:ext>
            </p:extLst>
          </p:nvPr>
        </p:nvGraphicFramePr>
        <p:xfrm>
          <a:off x="729357" y="1137412"/>
          <a:ext cx="10523884" cy="5249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099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778388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1906858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5744539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요구사항명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요구사항내용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87184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국가기술자격 시험정보 크롤링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큐넷</a:t>
                      </a:r>
                      <a:r>
                        <a:rPr lang="ko-KR" altLang="en-US" sz="1600" dirty="0"/>
                        <a:t> 시험정보 페이지에서 국가기술자격 데이터 추출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공공데이터포탈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API</a:t>
                      </a:r>
                      <a:r>
                        <a:rPr lang="ko-KR" altLang="en-US" sz="1600" dirty="0"/>
                        <a:t>에 데이터가 있으나 데이터 질이 낮으므로 </a:t>
                      </a:r>
                      <a:r>
                        <a:rPr lang="ko-KR" altLang="en-US" sz="1600" dirty="0" err="1"/>
                        <a:t>크롤링으로</a:t>
                      </a:r>
                      <a:r>
                        <a:rPr lang="ko-KR" altLang="en-US" sz="1600" dirty="0"/>
                        <a:t> 진행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28263"/>
                  </a:ext>
                </a:extLst>
              </a:tr>
              <a:tr h="6102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국가기술자격 </a:t>
                      </a:r>
                      <a:r>
                        <a:rPr lang="ko-KR" altLang="en-US" sz="1600" dirty="0" err="1"/>
                        <a:t>시험회차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크롤링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큐넷</a:t>
                      </a:r>
                      <a:r>
                        <a:rPr lang="ko-KR" altLang="en-US" sz="1600" dirty="0"/>
                        <a:t> 연간시험일정 페이지에서 각 연도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회차별로 실시하는 시험 목록 추출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27093"/>
                  </a:ext>
                </a:extLst>
              </a:tr>
              <a:tr h="6102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국가기술자격 시험일정 </a:t>
                      </a:r>
                      <a:r>
                        <a:rPr lang="ko-KR" altLang="en-US" sz="1600" dirty="0" err="1"/>
                        <a:t>크롤링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큐넷</a:t>
                      </a:r>
                      <a:r>
                        <a:rPr lang="ko-KR" altLang="en-US" sz="1600" dirty="0"/>
                        <a:t> 연간시험일정 페이지에서 각 </a:t>
                      </a:r>
                      <a:r>
                        <a:rPr lang="ko-KR" altLang="en-US" sz="1600" dirty="0" err="1"/>
                        <a:t>회차별</a:t>
                      </a:r>
                      <a:r>
                        <a:rPr lang="ko-KR" altLang="en-US" sz="1600" dirty="0"/>
                        <a:t> 접수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응시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발표 등 시험날짜 데이터 추출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97302"/>
                  </a:ext>
                </a:extLst>
              </a:tr>
              <a:tr h="87184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공인민간자격 시험정보 </a:t>
                      </a:r>
                      <a:r>
                        <a:rPr lang="ko-KR" altLang="en-US" sz="1600" dirty="0" err="1"/>
                        <a:t>크롤링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큐넷</a:t>
                      </a:r>
                      <a:r>
                        <a:rPr lang="ko-KR" altLang="en-US" sz="1600" dirty="0"/>
                        <a:t> 시험정보 페이지에서 공인민간자격 데이터 추출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자격 중에서 공인되지 않은 등급의 데이터는 제외하고 공인된 급수만 데이터를 가져오기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31591"/>
                  </a:ext>
                </a:extLst>
              </a:tr>
              <a:tr h="11333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공인민간자격 연도별 합격률 데이터 </a:t>
                      </a:r>
                      <a:r>
                        <a:rPr lang="ko-KR" altLang="en-US" sz="1600" dirty="0" err="1"/>
                        <a:t>크롤링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큐넷</a:t>
                      </a:r>
                      <a:r>
                        <a:rPr lang="ko-KR" altLang="en-US" sz="1600" dirty="0"/>
                        <a:t> 시험정보 페이지에서 자격증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연도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접수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응시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취득자 데이터 추출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공인되지 않은 등급의 데이터는 제외하고 공인된 급수의 데이터만 가져오기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370796"/>
                  </a:ext>
                </a:extLst>
              </a:tr>
              <a:tr h="7859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국가기술자격 시험정보 </a:t>
                      </a:r>
                      <a:r>
                        <a:rPr lang="ko-KR" altLang="en-US" sz="1600" dirty="0" err="1"/>
                        <a:t>크롤링</a:t>
                      </a:r>
                      <a:r>
                        <a:rPr lang="en-US" altLang="ko-KR" sz="1600" dirty="0"/>
                        <a:t>2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한국산업인력공단에서 주관하지 않는 국가기술시험의 각종 데이터 추출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59935"/>
                  </a:ext>
                </a:extLst>
              </a:tr>
            </a:tbl>
          </a:graphicData>
        </a:graphic>
      </p:graphicFrame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717286E7-AAC5-4E97-7691-ED51CA3900F3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34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목차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01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2761657" y="2027672"/>
            <a:ext cx="3097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02. </a:t>
            </a:r>
            <a:r>
              <a:rPr lang="ko-KR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 목표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2761657" y="5068750"/>
            <a:ext cx="5157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05. Site Map </a:t>
            </a:r>
            <a:endParaRPr lang="ko-KR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7941862" y="1218987"/>
            <a:ext cx="3097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/>
              <a:t>06. DB </a:t>
            </a:r>
            <a:r>
              <a:rPr lang="ko-KR" altLang="en-US" sz="2800" dirty="0"/>
              <a:t>설계</a:t>
            </a:r>
            <a:endParaRPr lang="ko-KR" altLang="ko-KR" sz="28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7941862" y="2694124"/>
            <a:ext cx="3097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/>
              <a:t>07. </a:t>
            </a:r>
            <a:r>
              <a:rPr lang="ko-KR" altLang="en-US" sz="2800" dirty="0"/>
              <a:t>개발 환경</a:t>
            </a:r>
            <a:endParaRPr lang="ko-KR" altLang="ko-KR" sz="28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7941862" y="3463568"/>
            <a:ext cx="4599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산출물</a:t>
            </a:r>
            <a:endParaRPr lang="ko-KR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7941862" y="5062581"/>
            <a:ext cx="3097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09.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소감</a:t>
            </a:r>
            <a:endParaRPr lang="ko-KR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2761657" y="4267643"/>
            <a:ext cx="50338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역할 및 개발 일정</a:t>
            </a:r>
            <a:endParaRPr lang="ko-KR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2761657" y="3466535"/>
            <a:ext cx="4024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요구사항 정의서</a:t>
            </a:r>
            <a:endParaRPr lang="ko-KR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2761657" y="1218987"/>
            <a:ext cx="3097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배경</a:t>
            </a:r>
            <a:endParaRPr lang="ko-KR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3127961" y="2550892"/>
            <a:ext cx="19375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/>
              <a:t>•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벤치마킹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차별성</a:t>
            </a:r>
            <a:endParaRPr lang="ko-KR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8316240" y="1732171"/>
            <a:ext cx="2917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/>
              <a:t>•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정의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DB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관계도</a:t>
            </a:r>
            <a:endParaRPr lang="ko-KR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8316240" y="4027365"/>
            <a:ext cx="29179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/>
              <a:t>•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코드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스토리보드</a:t>
            </a:r>
            <a:endParaRPr lang="ko-KR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535268" y="1185382"/>
            <a:ext cx="0" cy="5287335"/>
          </a:xfrm>
          <a:prstGeom prst="line">
            <a:avLst/>
          </a:prstGeom>
          <a:ln w="38100">
            <a:solidFill>
              <a:srgbClr val="D0CEC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06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31035"/>
              </p:ext>
            </p:extLst>
          </p:nvPr>
        </p:nvGraphicFramePr>
        <p:xfrm>
          <a:off x="729357" y="1137413"/>
          <a:ext cx="10523884" cy="4991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099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590304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2272665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5566816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324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요구사항명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요구사항내용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6023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국가기술자격 연도별 합격률 데이터 </a:t>
                      </a:r>
                      <a:r>
                        <a:rPr lang="ko-KR" altLang="en-US" sz="1600" dirty="0" err="1"/>
                        <a:t>크롤링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큐넷</a:t>
                      </a:r>
                      <a:r>
                        <a:rPr lang="ko-KR" altLang="en-US" sz="1600" dirty="0"/>
                        <a:t> 시험정보 페이지에서 연도별 필기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실기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응시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합격자수 가져오기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28263"/>
                  </a:ext>
                </a:extLst>
              </a:tr>
              <a:tr h="5685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NCS</a:t>
                      </a:r>
                      <a:r>
                        <a:rPr lang="ko-KR" altLang="en-US" sz="1600" dirty="0" err="1"/>
                        <a:t>코드별</a:t>
                      </a:r>
                      <a:r>
                        <a:rPr lang="ko-KR" altLang="en-US" sz="1600" dirty="0"/>
                        <a:t> 대분류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중분류명 데이터 저장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큐넷</a:t>
                      </a:r>
                      <a:r>
                        <a:rPr lang="ko-KR" altLang="en-US" sz="1600" dirty="0"/>
                        <a:t> 시험정보 페이지 </a:t>
                      </a:r>
                      <a:r>
                        <a:rPr lang="en-US" altLang="ko-KR" sz="1600" dirty="0" err="1"/>
                        <a:t>javascript</a:t>
                      </a:r>
                      <a:r>
                        <a:rPr lang="ko-KR" altLang="en-US" sz="1600" dirty="0"/>
                        <a:t> 코드에 있는 </a:t>
                      </a:r>
                      <a:r>
                        <a:rPr lang="en-US" altLang="ko-KR" sz="1600" dirty="0" err="1"/>
                        <a:t>ncs</a:t>
                      </a:r>
                      <a:r>
                        <a:rPr lang="ko-KR" altLang="en-US" sz="1600" dirty="0"/>
                        <a:t>코드와 대분류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중분류명을 추출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27093"/>
                  </a:ext>
                </a:extLst>
              </a:tr>
              <a:tr h="116441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국가기술자격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공인민간자격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데이터 추가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공공데이터포탈에서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받은것과</a:t>
                      </a:r>
                      <a:r>
                        <a:rPr lang="ko-KR" altLang="en-US" sz="1600" dirty="0"/>
                        <a:t> 큐넷에서 크롤링한 데이터로 만든 </a:t>
                      </a:r>
                      <a:r>
                        <a:rPr lang="en-US" altLang="ko-KR" sz="1600" dirty="0"/>
                        <a:t>csv</a:t>
                      </a:r>
                      <a:r>
                        <a:rPr lang="ko-KR" altLang="en-US" sz="1600" dirty="0"/>
                        <a:t>파일을 기반으로 문자열 처리하여 </a:t>
                      </a: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 err="1"/>
                        <a:t>certiinfo</a:t>
                      </a:r>
                      <a:r>
                        <a:rPr lang="ko-KR" altLang="en-US" sz="1600" dirty="0"/>
                        <a:t> 테이블에 저장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줄글로 된 데이터를 문장별로 자르고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필요한 항목별로 나누어 표시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944910"/>
                  </a:ext>
                </a:extLst>
              </a:tr>
              <a:tr h="5145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외국어시험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데이터 추가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csv</a:t>
                      </a:r>
                      <a:r>
                        <a:rPr lang="ko-KR" altLang="en-US" sz="1600" dirty="0"/>
                        <a:t>파일로 저장된 데이터를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en-US" altLang="ko-KR" sz="1600" dirty="0" err="1"/>
                        <a:t>certiinfo</a:t>
                      </a:r>
                      <a:r>
                        <a:rPr lang="ko-KR" altLang="en-US" sz="1600" dirty="0"/>
                        <a:t> 테이블에 저장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886099"/>
                  </a:ext>
                </a:extLst>
              </a:tr>
              <a:tr h="73114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공인민간자격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데이터 추가 </a:t>
                      </a: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공인민간자격 일부 자동으로 가져올 수 없는 컬럼의 데이터를 수동으로 </a:t>
                      </a:r>
                      <a:r>
                        <a:rPr lang="en-US" altLang="ko-KR" sz="1600" dirty="0"/>
                        <a:t>csv</a:t>
                      </a:r>
                      <a:r>
                        <a:rPr lang="ko-KR" altLang="en-US" sz="1600" dirty="0"/>
                        <a:t>파일로 저장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 파일을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en-US" altLang="ko-KR" sz="1600" dirty="0" err="1"/>
                        <a:t>certiinfo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테이블에 업데이트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168167"/>
                  </a:ext>
                </a:extLst>
              </a:tr>
              <a:tr h="7311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국가기술자격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 err="1"/>
                        <a:t>시험회차정보</a:t>
                      </a:r>
                      <a:r>
                        <a:rPr lang="ko-KR" altLang="en-US" sz="1600" dirty="0"/>
                        <a:t> 추가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</a:t>
                      </a:r>
                      <a:r>
                        <a:rPr lang="ko-KR" altLang="en-US" sz="1600" dirty="0"/>
                        <a:t>에서 크롤링해서 </a:t>
                      </a:r>
                      <a:r>
                        <a:rPr lang="en-US" altLang="ko-KR" sz="1600" dirty="0"/>
                        <a:t>csv</a:t>
                      </a:r>
                      <a:r>
                        <a:rPr lang="ko-KR" altLang="en-US" sz="1600" dirty="0"/>
                        <a:t>파일로 저장해온 데이터를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en-US" altLang="ko-KR" sz="1600" dirty="0" err="1"/>
                        <a:t>certischedule</a:t>
                      </a:r>
                      <a:r>
                        <a:rPr lang="ko-KR" altLang="en-US" sz="1600" dirty="0"/>
                        <a:t> 테이블에 저장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7779"/>
                  </a:ext>
                </a:extLst>
              </a:tr>
            </a:tbl>
          </a:graphicData>
        </a:graphic>
      </p:graphicFrame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A2AB33C3-946E-3A8B-1CA9-5C647E654DB2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1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요구사항 정의서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925880"/>
              </p:ext>
            </p:extLst>
          </p:nvPr>
        </p:nvGraphicFramePr>
        <p:xfrm>
          <a:off x="729357" y="1137414"/>
          <a:ext cx="10938768" cy="523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232">
                  <a:extLst>
                    <a:ext uri="{9D8B030D-6E8A-4147-A177-3AD203B41FA5}">
                      <a16:colId xmlns:a16="http://schemas.microsoft.com/office/drawing/2014/main" val="2697346940"/>
                    </a:ext>
                  </a:extLst>
                </a:gridCol>
                <a:gridCol w="1848498">
                  <a:extLst>
                    <a:ext uri="{9D8B030D-6E8A-4147-A177-3AD203B41FA5}">
                      <a16:colId xmlns:a16="http://schemas.microsoft.com/office/drawing/2014/main" val="4237429446"/>
                    </a:ext>
                  </a:extLst>
                </a:gridCol>
                <a:gridCol w="1982032">
                  <a:extLst>
                    <a:ext uri="{9D8B030D-6E8A-4147-A177-3AD203B41FA5}">
                      <a16:colId xmlns:a16="http://schemas.microsoft.com/office/drawing/2014/main" val="2724825561"/>
                    </a:ext>
                  </a:extLst>
                </a:gridCol>
                <a:gridCol w="5971006">
                  <a:extLst>
                    <a:ext uri="{9D8B030D-6E8A-4147-A177-3AD203B41FA5}">
                      <a16:colId xmlns:a16="http://schemas.microsoft.com/office/drawing/2014/main" val="1099912313"/>
                    </a:ext>
                  </a:extLst>
                </a:gridCol>
              </a:tblGrid>
              <a:tr h="376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대분류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요구사항명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요구사항내용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12011"/>
                  </a:ext>
                </a:extLst>
              </a:tr>
              <a:tr h="682993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국가기술자격 일정정보 추가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</a:t>
                      </a:r>
                      <a:r>
                        <a:rPr lang="ko-KR" altLang="en-US" sz="1600" dirty="0"/>
                        <a:t>에서 크롤링해서 </a:t>
                      </a:r>
                      <a:r>
                        <a:rPr lang="en-US" altLang="ko-KR" sz="1600" dirty="0"/>
                        <a:t>csv</a:t>
                      </a:r>
                      <a:r>
                        <a:rPr lang="ko-KR" altLang="en-US" sz="1600" dirty="0"/>
                        <a:t>파일로 저장해온 데이터를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en-US" altLang="ko-KR" sz="1600" dirty="0" err="1"/>
                        <a:t>certidate</a:t>
                      </a:r>
                      <a:r>
                        <a:rPr lang="ko-KR" altLang="en-US" sz="1600" dirty="0"/>
                        <a:t> 테이블에 저장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928263"/>
                  </a:ext>
                </a:extLst>
              </a:tr>
              <a:tr h="8460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국가기술자격 연령별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성별 합격자정보 추가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공공데이터포탈의</a:t>
                      </a:r>
                      <a:r>
                        <a:rPr lang="ko-KR" altLang="en-US" sz="1600" dirty="0"/>
                        <a:t> 데이터를 엑셀에서 전처리해 </a:t>
                      </a:r>
                      <a:r>
                        <a:rPr lang="en-US" altLang="ko-KR" sz="1600" dirty="0"/>
                        <a:t>csv</a:t>
                      </a:r>
                      <a:r>
                        <a:rPr lang="ko-KR" altLang="en-US" sz="1600" dirty="0"/>
                        <a:t>파일로 저장한 데이터를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en-US" altLang="ko-KR" sz="1600" dirty="0" err="1"/>
                        <a:t>pass_detail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테이블에 저장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97302"/>
                  </a:ext>
                </a:extLst>
              </a:tr>
              <a:tr h="5953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국가기술자격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합격률 정보 추가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</a:t>
                      </a:r>
                      <a:r>
                        <a:rPr lang="ko-KR" altLang="en-US" sz="1600" dirty="0"/>
                        <a:t>에서 크롤링해서 </a:t>
                      </a:r>
                      <a:r>
                        <a:rPr lang="en-US" altLang="ko-KR" sz="1600" dirty="0"/>
                        <a:t>csv</a:t>
                      </a:r>
                      <a:r>
                        <a:rPr lang="ko-KR" altLang="en-US" sz="1600" dirty="0"/>
                        <a:t>파일로 저장해온 데이터를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en-US" altLang="ko-KR" sz="1600" dirty="0" err="1"/>
                        <a:t>pass_rate_nat</a:t>
                      </a:r>
                      <a:r>
                        <a:rPr lang="ko-KR" altLang="en-US" sz="1600" dirty="0"/>
                        <a:t> 테이블에 저장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00127"/>
                  </a:ext>
                </a:extLst>
              </a:tr>
              <a:tr h="682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1AF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공인민간자격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합격률 정보 추가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</a:t>
                      </a:r>
                      <a:r>
                        <a:rPr lang="ko-KR" altLang="en-US" sz="1600" dirty="0"/>
                        <a:t>에서 크롤링해서 </a:t>
                      </a:r>
                      <a:r>
                        <a:rPr lang="en-US" altLang="ko-KR" sz="1600" dirty="0"/>
                        <a:t>csv</a:t>
                      </a:r>
                      <a:r>
                        <a:rPr lang="ko-KR" altLang="en-US" sz="1600" dirty="0"/>
                        <a:t>파일로 저장해온 데이터를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en-US" altLang="ko-KR" sz="1600" dirty="0" err="1"/>
                        <a:t>pass_rate</a:t>
                      </a:r>
                      <a:r>
                        <a:rPr lang="ko-KR" altLang="en-US" sz="1600" dirty="0"/>
                        <a:t> 테이블에 저장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31591"/>
                  </a:ext>
                </a:extLst>
              </a:tr>
              <a:tr h="6829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응시조건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데이터 추가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csv</a:t>
                      </a:r>
                      <a:r>
                        <a:rPr lang="ko-KR" altLang="en-US" sz="1600" dirty="0"/>
                        <a:t>파일로 저장된 데이터를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en-US" altLang="ko-KR" sz="1600" dirty="0" err="1"/>
                        <a:t>certi_requirement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테이블에 저장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513427"/>
                  </a:ext>
                </a:extLst>
              </a:tr>
              <a:tr h="6829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연관 자격증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데이터 추가</a:t>
                      </a:r>
                      <a:endParaRPr lang="en-US" altLang="ko-KR" sz="1600" dirty="0"/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xml</a:t>
                      </a:r>
                      <a:r>
                        <a:rPr lang="ko-KR" altLang="en-US" sz="1600" dirty="0"/>
                        <a:t>로 제공된 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데이터에서 연관자격증 데이터를 추출하여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en-US" altLang="ko-KR" sz="1600" dirty="0" err="1"/>
                        <a:t>certi_related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테이블에 저장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958630"/>
                  </a:ext>
                </a:extLst>
              </a:tr>
              <a:tr h="6829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NCS</a:t>
                      </a:r>
                      <a:r>
                        <a:rPr lang="ko-KR" altLang="en-US" sz="1600" dirty="0" err="1"/>
                        <a:t>코드별</a:t>
                      </a:r>
                      <a:r>
                        <a:rPr lang="ko-KR" altLang="en-US" sz="1600" dirty="0"/>
                        <a:t>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이름 추가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NCS </a:t>
                      </a:r>
                      <a:r>
                        <a:rPr lang="ko-KR" altLang="en-US" sz="1600" dirty="0"/>
                        <a:t>코드</a:t>
                      </a:r>
                      <a:r>
                        <a:rPr lang="en-US" altLang="ko-KR" sz="1600" dirty="0"/>
                        <a:t>(4</a:t>
                      </a:r>
                      <a:r>
                        <a:rPr lang="ko-KR" altLang="en-US" sz="1600" dirty="0"/>
                        <a:t>자리 숫자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에 대해 대분류명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중분류명 저장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936926"/>
                  </a:ext>
                </a:extLst>
              </a:tr>
            </a:tbl>
          </a:graphicData>
        </a:graphic>
      </p:graphicFrame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6F21B9D4-A70F-50D3-D7CF-97F6083E6385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753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역할 및 개발일정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0378BE95-A512-1D45-B782-F4D55C7E2809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04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양쪽 모서리가 둥근 사각형 13">
            <a:extLst>
              <a:ext uri="{FF2B5EF4-FFF2-40B4-BE49-F238E27FC236}">
                <a16:creationId xmlns:a16="http://schemas.microsoft.com/office/drawing/2014/main" id="{C8F5FB3D-C9A0-4A43-FFD0-F8C6D467EF60}"/>
              </a:ext>
            </a:extLst>
          </p:cNvPr>
          <p:cNvSpPr/>
          <p:nvPr/>
        </p:nvSpPr>
        <p:spPr>
          <a:xfrm rot="16200000">
            <a:off x="2140951" y="823141"/>
            <a:ext cx="672353" cy="1518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370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2D5F5B-5817-242B-3F15-41A48CBCBCDD}"/>
              </a:ext>
            </a:extLst>
          </p:cNvPr>
          <p:cNvSpPr txBox="1"/>
          <p:nvPr/>
        </p:nvSpPr>
        <p:spPr>
          <a:xfrm>
            <a:off x="2052917" y="1384022"/>
            <a:ext cx="10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김재엽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06332C-242F-094C-8928-C357425C522E}"/>
              </a:ext>
            </a:extLst>
          </p:cNvPr>
          <p:cNvSpPr/>
          <p:nvPr/>
        </p:nvSpPr>
        <p:spPr>
          <a:xfrm>
            <a:off x="3261116" y="1246094"/>
            <a:ext cx="6777318" cy="67235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자격증 관련 데이터 수집 및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전처리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DB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 저장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 git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통합 및 관리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마이페이지 보유자격증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관련자격증 페이지 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자격증 상세페이지 관련뉴스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크롤링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차트 기능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양쪽 모서리가 둥근 사각형 13">
            <a:extLst>
              <a:ext uri="{FF2B5EF4-FFF2-40B4-BE49-F238E27FC236}">
                <a16:creationId xmlns:a16="http://schemas.microsoft.com/office/drawing/2014/main" id="{7AB736AA-ABC5-0913-BA16-185A197D1E4E}"/>
              </a:ext>
            </a:extLst>
          </p:cNvPr>
          <p:cNvSpPr/>
          <p:nvPr/>
        </p:nvSpPr>
        <p:spPr>
          <a:xfrm rot="16200000">
            <a:off x="2140951" y="1864106"/>
            <a:ext cx="672353" cy="1518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370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양쪽 모서리가 둥근 사각형 13">
            <a:extLst>
              <a:ext uri="{FF2B5EF4-FFF2-40B4-BE49-F238E27FC236}">
                <a16:creationId xmlns:a16="http://schemas.microsoft.com/office/drawing/2014/main" id="{07E811D6-087C-9D03-BECD-192634B21B72}"/>
              </a:ext>
            </a:extLst>
          </p:cNvPr>
          <p:cNvSpPr/>
          <p:nvPr/>
        </p:nvSpPr>
        <p:spPr>
          <a:xfrm rot="16200000">
            <a:off x="2140952" y="2880664"/>
            <a:ext cx="672353" cy="1518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370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양쪽 모서리가 둥근 사각형 13">
            <a:extLst>
              <a:ext uri="{FF2B5EF4-FFF2-40B4-BE49-F238E27FC236}">
                <a16:creationId xmlns:a16="http://schemas.microsoft.com/office/drawing/2014/main" id="{1F850615-7995-FC64-3475-DE9AE0DF6C2F}"/>
              </a:ext>
            </a:extLst>
          </p:cNvPr>
          <p:cNvSpPr/>
          <p:nvPr/>
        </p:nvSpPr>
        <p:spPr>
          <a:xfrm rot="16200000">
            <a:off x="2140952" y="3921629"/>
            <a:ext cx="672353" cy="1518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370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양쪽 모서리가 둥근 사각형 13">
            <a:extLst>
              <a:ext uri="{FF2B5EF4-FFF2-40B4-BE49-F238E27FC236}">
                <a16:creationId xmlns:a16="http://schemas.microsoft.com/office/drawing/2014/main" id="{EB2CEE19-8931-9C58-54C4-CB69DF531EC4}"/>
              </a:ext>
            </a:extLst>
          </p:cNvPr>
          <p:cNvSpPr/>
          <p:nvPr/>
        </p:nvSpPr>
        <p:spPr>
          <a:xfrm rot="16200000">
            <a:off x="2140951" y="4962594"/>
            <a:ext cx="672353" cy="1518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370"/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97F87D-331D-46FC-40D6-2E991187C71E}"/>
              </a:ext>
            </a:extLst>
          </p:cNvPr>
          <p:cNvSpPr txBox="1"/>
          <p:nvPr/>
        </p:nvSpPr>
        <p:spPr>
          <a:xfrm>
            <a:off x="2052917" y="2438569"/>
            <a:ext cx="10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변광현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3C522F-CBFA-2E14-2F65-96D7D591FE8F}"/>
              </a:ext>
            </a:extLst>
          </p:cNvPr>
          <p:cNvSpPr txBox="1"/>
          <p:nvPr/>
        </p:nvSpPr>
        <p:spPr>
          <a:xfrm>
            <a:off x="2052917" y="3429000"/>
            <a:ext cx="10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안혜원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5EA242-CB39-68DB-B084-3BADE8166A78}"/>
              </a:ext>
            </a:extLst>
          </p:cNvPr>
          <p:cNvSpPr txBox="1"/>
          <p:nvPr/>
        </p:nvSpPr>
        <p:spPr>
          <a:xfrm>
            <a:off x="2052917" y="4487144"/>
            <a:ext cx="10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이예지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89DF19-A3F4-2149-AD2F-FC6ABDB671ED}"/>
              </a:ext>
            </a:extLst>
          </p:cNvPr>
          <p:cNvSpPr txBox="1"/>
          <p:nvPr/>
        </p:nvSpPr>
        <p:spPr>
          <a:xfrm>
            <a:off x="2052917" y="5537057"/>
            <a:ext cx="10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임수민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17795B-F632-B982-E189-3469A83AA630}"/>
              </a:ext>
            </a:extLst>
          </p:cNvPr>
          <p:cNvSpPr/>
          <p:nvPr/>
        </p:nvSpPr>
        <p:spPr>
          <a:xfrm>
            <a:off x="3261116" y="2292158"/>
            <a:ext cx="6777318" cy="67235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회원가입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수정탈퇴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유효성검사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 중복검사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,mail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활용한 아이디 및 비밀번호 찾기</a:t>
            </a: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내가 쓴 게시글 및 댓글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 상태에 따른 페이지 이동 및 기능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활동중지 및 휴면 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4C2B4-A6C3-F372-0A97-77F3085CE098}"/>
              </a:ext>
            </a:extLst>
          </p:cNvPr>
          <p:cNvSpPr/>
          <p:nvPr/>
        </p:nvSpPr>
        <p:spPr>
          <a:xfrm>
            <a:off x="3261116" y="3303616"/>
            <a:ext cx="6777318" cy="67235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민간자격증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시행기관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url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수집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국가기술자격증 합격률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전처리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고객센터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고객 커뮤니티 게시판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글작성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수정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삭제 및 파일 업로드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답글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댓글 기능 및 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댓글에 대한 신고 기능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3D46E0-874A-C3EA-EAC5-433E4B499DE9}"/>
              </a:ext>
            </a:extLst>
          </p:cNvPr>
          <p:cNvSpPr/>
          <p:nvPr/>
        </p:nvSpPr>
        <p:spPr>
          <a:xfrm>
            <a:off x="3261116" y="4344582"/>
            <a:ext cx="6777318" cy="67235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관리자 페이지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자격증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게시글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통계 관리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사용자 메인 페이지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자격증 페이지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검색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필터링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전체사이트 부트스트랩 적용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 AOP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적용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173218-25E7-D2D6-C404-98ADA7DC7D46}"/>
              </a:ext>
            </a:extLst>
          </p:cNvPr>
          <p:cNvSpPr/>
          <p:nvPr/>
        </p:nvSpPr>
        <p:spPr>
          <a:xfrm>
            <a:off x="3261116" y="5392158"/>
            <a:ext cx="6777318" cy="67235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자격증 목록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자격증 카테고리 별 페이지 불러오기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자격증 상세페이지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관심자격증 등록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60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일정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팀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04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028B0CE-7A02-4053-1D4D-C2466DE3B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82150"/>
              </p:ext>
            </p:extLst>
          </p:nvPr>
        </p:nvGraphicFramePr>
        <p:xfrm>
          <a:off x="631779" y="1156841"/>
          <a:ext cx="11134990" cy="430207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25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4382479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56927872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6861325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1906548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060335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99873620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3601933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7592789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951253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9298216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6867881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625905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35096963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3851504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9319873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8795838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1658452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58494564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95335045"/>
                    </a:ext>
                  </a:extLst>
                </a:gridCol>
              </a:tblGrid>
              <a:tr h="387679">
                <a:tc rowSpan="3"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일정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192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22.06.13~22.08.01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78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2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144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설계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개발 방향 정의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메뉴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구성</a:t>
                      </a:r>
                      <a:r>
                        <a:rPr lang="en-US" altLang="ko-KR" sz="800" dirty="0"/>
                        <a:t>/DB)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벤치 마킹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723831"/>
                  </a:ext>
                </a:extLst>
              </a:tr>
              <a:tr h="477144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  <a:p>
                      <a:pPr algn="ctr" latinLnBrk="1"/>
                      <a:r>
                        <a:rPr lang="ko-KR" altLang="en-US" sz="1200" b="1" dirty="0"/>
                        <a:t>구현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페이지별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기능 구현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중간 통합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82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작업</a:t>
                      </a:r>
                      <a:endParaRPr lang="en-US" altLang="ko-KR" sz="1200" b="1" dirty="0"/>
                    </a:p>
                    <a:p>
                      <a:pPr algn="ctr" latinLnBrk="1"/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코드리뷰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rgbClr val="F4B18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4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최종테스트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PPT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56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일정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개인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김재엽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028B0CE-7A02-4053-1D4D-C2466DE3B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71617"/>
              </p:ext>
            </p:extLst>
          </p:nvPr>
        </p:nvGraphicFramePr>
        <p:xfrm>
          <a:off x="964811" y="1191597"/>
          <a:ext cx="10509266" cy="48722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4382479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56927872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6861325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1906548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060335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99873620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3601933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7592789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951253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9298216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6867881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625905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35096963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3851504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9319873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8795838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1658452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58494564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95335045"/>
                    </a:ext>
                  </a:extLst>
                </a:gridCol>
              </a:tblGrid>
              <a:tr h="387679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일정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22.06.13~22.08.01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2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데이터 </a:t>
                      </a:r>
                      <a:r>
                        <a:rPr lang="ko-KR" altLang="en-US" sz="800" dirty="0" err="1"/>
                        <a:t>크롤링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전처리</a:t>
                      </a:r>
                      <a:r>
                        <a:rPr lang="en-US" altLang="ko-KR" sz="800" dirty="0"/>
                        <a:t>, DB </a:t>
                      </a:r>
                      <a:r>
                        <a:rPr lang="ko-KR" altLang="en-US" sz="800" dirty="0"/>
                        <a:t>데이터 추가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마이페이지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 err="1"/>
                        <a:t>보유자격증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CRUD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723831"/>
                  </a:ext>
                </a:extLst>
              </a:tr>
              <a:tr h="477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데이터 관련 코드 정리 </a:t>
                      </a:r>
                      <a:r>
                        <a:rPr lang="ko-KR" altLang="en-US" sz="900" dirty="0" err="1"/>
                        <a:t>및데이터</a:t>
                      </a:r>
                      <a:r>
                        <a:rPr lang="ko-KR" altLang="en-US" sz="900" dirty="0"/>
                        <a:t> 처리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마이페이지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– </a:t>
                      </a:r>
                      <a:r>
                        <a:rPr lang="ko-KR" altLang="en-US" sz="900" dirty="0" err="1"/>
                        <a:t>관심자격증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CRUD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전체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rgbClr val="F4B18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일부 데이터 수동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자격증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뉴스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크롤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/chart.js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코드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리팩토링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테스트 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671314"/>
                  </a:ext>
                </a:extLst>
              </a:tr>
            </a:tbl>
          </a:graphicData>
        </a:graphic>
      </p:graphicFrame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EF915302-B128-CF75-EBAE-AAE835445520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04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24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일정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개인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- 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변광현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028B0CE-7A02-4053-1D4D-C2466DE3B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77834"/>
              </p:ext>
            </p:extLst>
          </p:nvPr>
        </p:nvGraphicFramePr>
        <p:xfrm>
          <a:off x="964811" y="1225922"/>
          <a:ext cx="10509266" cy="52214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4382479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56927872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6861325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672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3673">
                  <a:extLst>
                    <a:ext uri="{9D8B030D-6E8A-4147-A177-3AD203B41FA5}">
                      <a16:colId xmlns:a16="http://schemas.microsoft.com/office/drawing/2014/main" val="201906548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060335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99873620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3601933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7592789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951253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9298216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6867881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625905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35096963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3851504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9319873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8795838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1658452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58494564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95335045"/>
                    </a:ext>
                  </a:extLst>
                </a:gridCol>
              </a:tblGrid>
              <a:tr h="387679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일정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22.06.13~22.08.01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2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회원가입</a:t>
                      </a:r>
                      <a:r>
                        <a:rPr lang="en-US" altLang="ko-KR" sz="8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로그인 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가입시 주소 </a:t>
                      </a:r>
                      <a:r>
                        <a:rPr lang="en-US" altLang="ko-KR" sz="900" dirty="0" err="1"/>
                        <a:t>api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로그인 쿠키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723831"/>
                  </a:ext>
                </a:extLst>
              </a:tr>
              <a:tr h="544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메인페이지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탈퇴수정</a:t>
                      </a:r>
                      <a:r>
                        <a:rPr lang="en-US" altLang="ko-KR" sz="9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900" dirty="0"/>
                        <a:t>로그아웃</a:t>
                      </a:r>
                      <a:r>
                        <a:rPr lang="en-US" altLang="ko-KR" sz="900" dirty="0"/>
                        <a:t> 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  <a:ea typeface="+mn-ea"/>
                        </a:rPr>
                        <a:t>아이디 중복</a:t>
                      </a:r>
                      <a:r>
                        <a:rPr lang="en-US" altLang="ko-KR" sz="900" dirty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lt"/>
                          <a:ea typeface="+mn-ea"/>
                        </a:rPr>
                        <a:t>찾기</a:t>
                      </a:r>
                      <a:r>
                        <a:rPr lang="en-US" altLang="ko-KR" sz="900" dirty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900" dirty="0" err="1">
                          <a:latin typeface="+mn-lt"/>
                          <a:ea typeface="+mn-ea"/>
                        </a:rPr>
                        <a:t>유효성검사</a:t>
                      </a:r>
                      <a:endParaRPr lang="en-US" altLang="ko-KR" sz="90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가입 유효성 검사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rgbClr val="F4B18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내가 쓴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이메일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개인정보 약관 추가 및 오류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리팩토링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민간자격증 데이터 쌓기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ppt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671314"/>
                  </a:ext>
                </a:extLst>
              </a:tr>
            </a:tbl>
          </a:graphicData>
        </a:graphic>
      </p:graphicFrame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25528BAC-86AC-CAF7-39CA-E2E19A337F5A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04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352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일정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개인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- 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안혜원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028B0CE-7A02-4053-1D4D-C2466DE3B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33477"/>
              </p:ext>
            </p:extLst>
          </p:nvPr>
        </p:nvGraphicFramePr>
        <p:xfrm>
          <a:off x="964811" y="1225922"/>
          <a:ext cx="10509266" cy="52755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4382479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56927872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6861325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672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3673">
                  <a:extLst>
                    <a:ext uri="{9D8B030D-6E8A-4147-A177-3AD203B41FA5}">
                      <a16:colId xmlns:a16="http://schemas.microsoft.com/office/drawing/2014/main" val="201906548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060335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99873620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3601933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7592789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951253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9298216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6867881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625905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35096963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3851504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9319873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8795838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1658452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58494564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95335045"/>
                    </a:ext>
                  </a:extLst>
                </a:gridCol>
              </a:tblGrid>
              <a:tr h="387679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일정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22.06.13~22.08.01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2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공공데이터포털 자료 정제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공지사항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초안 구현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723831"/>
                  </a:ext>
                </a:extLst>
              </a:tr>
              <a:tr h="544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고객센터 기본 </a:t>
                      </a:r>
                      <a:r>
                        <a:rPr lang="en-US" altLang="ko-KR" sz="900" dirty="0"/>
                        <a:t>CRUD 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 업로드 기능 구현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각 게시판의 답글 및 댓글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CRUD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rgbClr val="F4B18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크롤링을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통한 실시간 기사 링크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주석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>
                          <a:latin typeface="+mn-ea"/>
                          <a:ea typeface="+mn-ea"/>
                        </a:rPr>
                        <a:t>리팩토링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테스트 등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공인민간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자격 일정 수동 추가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ppt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671314"/>
                  </a:ext>
                </a:extLst>
              </a:tr>
            </a:tbl>
          </a:graphicData>
        </a:graphic>
      </p:graphicFrame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1C8E8CA2-5DC7-9101-EAE6-66F75FDCF761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04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59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일정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개인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이예지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04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028B0CE-7A02-4053-1D4D-C2466DE3B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723061"/>
              </p:ext>
            </p:extLst>
          </p:nvPr>
        </p:nvGraphicFramePr>
        <p:xfrm>
          <a:off x="964811" y="1249472"/>
          <a:ext cx="10509266" cy="524853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4382479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56927872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6861325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1906548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060335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99873620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3601933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7592789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951253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9298216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6867881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625905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35096963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3851504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9319873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8795838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1658452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58494564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95335045"/>
                    </a:ext>
                  </a:extLst>
                </a:gridCol>
              </a:tblGrid>
              <a:tr h="380211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일정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22.06.13~22.08.01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2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 기획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테이블 설계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데이터 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 자격증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회원  페이지 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설계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723831"/>
                  </a:ext>
                </a:extLst>
              </a:tr>
              <a:tr h="701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GA API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연동 및 관리자 메인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게시판 페이지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재설계 및 관련 메서드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관리자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사원페이지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rgbClr val="F4B18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Full Calendar API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적용 및 </a:t>
                      </a:r>
                      <a:endParaRPr lang="en-US" altLang="ko-KR" sz="9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사용자 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0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자격증 페이지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부가기능 추가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6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전체 사이트 부트스트랩 및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AOP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671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316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일정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개인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- 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임수민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028B0CE-7A02-4053-1D4D-C2466DE3B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960666"/>
              </p:ext>
            </p:extLst>
          </p:nvPr>
        </p:nvGraphicFramePr>
        <p:xfrm>
          <a:off x="964811" y="1225922"/>
          <a:ext cx="10509266" cy="46979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3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4382479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56927872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68613258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4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672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3673">
                  <a:extLst>
                    <a:ext uri="{9D8B030D-6E8A-4147-A177-3AD203B41FA5}">
                      <a16:colId xmlns:a16="http://schemas.microsoft.com/office/drawing/2014/main" val="201906548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060335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99873620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3601933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7592789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9512534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792982165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68678810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662590563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350969637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3851504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39319873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87958389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2716584528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3584945646"/>
                    </a:ext>
                  </a:extLst>
                </a:gridCol>
                <a:gridCol w="270197">
                  <a:extLst>
                    <a:ext uri="{9D8B030D-6E8A-4147-A177-3AD203B41FA5}">
                      <a16:colId xmlns:a16="http://schemas.microsoft.com/office/drawing/2014/main" val="1895335045"/>
                    </a:ext>
                  </a:extLst>
                </a:gridCol>
              </a:tblGrid>
              <a:tr h="387679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일정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22.06.13~22.08.01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2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</a:t>
                      </a:r>
                      <a:r>
                        <a:rPr lang="ko-KR" altLang="en-US" sz="1400" b="0" dirty="0"/>
                        <a:t>주차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복습 및 게시판 토대 작성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국가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민간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어학 게시판 분리 및 구현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723831"/>
                  </a:ext>
                </a:extLst>
              </a:tr>
              <a:tr h="544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자격증 상세 페이지 구현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+mn-lt"/>
                          <a:ea typeface="+mn-ea"/>
                        </a:rPr>
                        <a:t>관심자격증</a:t>
                      </a:r>
                      <a:r>
                        <a:rPr lang="ko-KR" altLang="en-US" sz="900" dirty="0">
                          <a:latin typeface="+mn-lt"/>
                          <a:ea typeface="+mn-ea"/>
                        </a:rPr>
                        <a:t> </a:t>
                      </a:r>
                      <a:endParaRPr lang="en-US" altLang="ko-KR" sz="900" dirty="0">
                        <a:latin typeface="+mn-lt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+mn-lt"/>
                          <a:ea typeface="+mn-ea"/>
                        </a:rPr>
                        <a:t>RCUD</a:t>
                      </a:r>
                      <a:r>
                        <a:rPr lang="en-US" altLang="ko-KR" sz="900" baseline="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900" baseline="0" dirty="0">
                          <a:latin typeface="+mn-lt"/>
                          <a:ea typeface="+mn-ea"/>
                        </a:rPr>
                        <a:t>기능 구현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카테고리 </a:t>
                      </a:r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필터링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rgbClr val="F4B18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4B183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주석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>
                          <a:latin typeface="+mn-ea"/>
                          <a:ea typeface="+mn-ea"/>
                        </a:rPr>
                        <a:t>리팩토링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테스트 등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+mn-ea"/>
                          <a:ea typeface="+mn-ea"/>
                        </a:rPr>
                        <a:t>공인민간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자격 일정 수동 추가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ppt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0EA7F7BC-B1A5-F573-FC5A-14F7B898CB7D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04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67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Site Map (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사이트맵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05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665719" y="2722223"/>
            <a:ext cx="17868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dirty="0"/>
              <a:t>달력</a:t>
            </a:r>
            <a:endParaRPr lang="en-US" altLang="ko-KR" sz="1400" dirty="0"/>
          </a:p>
          <a:p>
            <a:pPr lvl="0" algn="ctr"/>
            <a:r>
              <a:rPr lang="en-US" altLang="ko-KR" sz="1400" dirty="0"/>
              <a:t>(</a:t>
            </a:r>
            <a:r>
              <a:rPr lang="ko-KR" altLang="en-US" sz="1400" dirty="0"/>
              <a:t>오늘의 자격증 일정</a:t>
            </a:r>
            <a:r>
              <a:rPr lang="en-US" altLang="ko-KR" sz="1400" dirty="0"/>
              <a:t>)</a:t>
            </a:r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/>
              <a:t>인기 자격증</a:t>
            </a:r>
            <a:r>
              <a:rPr lang="en-US" altLang="ko-KR" sz="1400" dirty="0"/>
              <a:t>(Top 10)</a:t>
            </a:r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/>
              <a:t>자격증 검색기능</a:t>
            </a:r>
            <a:endParaRPr lang="en-US" altLang="ko-KR" sz="1400" dirty="0"/>
          </a:p>
          <a:p>
            <a:pPr lvl="0"/>
            <a:endParaRPr lang="ko-KR" altLang="ko-KR" sz="2800" dirty="0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B27EC901-70E2-480E-9F84-20E0BAE2651D}"/>
              </a:ext>
            </a:extLst>
          </p:cNvPr>
          <p:cNvSpPr/>
          <p:nvPr/>
        </p:nvSpPr>
        <p:spPr>
          <a:xfrm>
            <a:off x="839482" y="1771364"/>
            <a:ext cx="1439343" cy="508735"/>
          </a:xfrm>
          <a:prstGeom prst="roundRect">
            <a:avLst>
              <a:gd name="adj" fmla="val 50000"/>
            </a:avLst>
          </a:prstGeom>
          <a:solidFill>
            <a:srgbClr val="FFD37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메인 페이지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B27EC901-70E2-480E-9F84-20E0BAE2651D}"/>
              </a:ext>
            </a:extLst>
          </p:cNvPr>
          <p:cNvSpPr/>
          <p:nvPr/>
        </p:nvSpPr>
        <p:spPr>
          <a:xfrm>
            <a:off x="2814757" y="1769841"/>
            <a:ext cx="1417228" cy="508735"/>
          </a:xfrm>
          <a:prstGeom prst="roundRect">
            <a:avLst>
              <a:gd name="adj" fmla="val 50000"/>
            </a:avLst>
          </a:prstGeom>
          <a:solidFill>
            <a:srgbClr val="FFD37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자격증</a:t>
            </a: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B27EC901-70E2-480E-9F84-20E0BAE2651D}"/>
              </a:ext>
            </a:extLst>
          </p:cNvPr>
          <p:cNvSpPr/>
          <p:nvPr/>
        </p:nvSpPr>
        <p:spPr>
          <a:xfrm>
            <a:off x="6521899" y="1735590"/>
            <a:ext cx="1444358" cy="508735"/>
          </a:xfrm>
          <a:prstGeom prst="roundRect">
            <a:avLst>
              <a:gd name="adj" fmla="val 50000"/>
            </a:avLst>
          </a:prstGeom>
          <a:solidFill>
            <a:srgbClr val="FFD37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마이 페이지</a:t>
            </a: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27EC901-70E2-480E-9F84-20E0BAE2651D}"/>
              </a:ext>
            </a:extLst>
          </p:cNvPr>
          <p:cNvSpPr/>
          <p:nvPr/>
        </p:nvSpPr>
        <p:spPr>
          <a:xfrm>
            <a:off x="8338658" y="1705799"/>
            <a:ext cx="1516943" cy="508735"/>
          </a:xfrm>
          <a:prstGeom prst="roundRect">
            <a:avLst>
              <a:gd name="adj" fmla="val 50000"/>
            </a:avLst>
          </a:prstGeom>
          <a:solidFill>
            <a:srgbClr val="FFD37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커뮤니티</a:t>
            </a: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B27EC901-70E2-480E-9F84-20E0BAE2651D}"/>
              </a:ext>
            </a:extLst>
          </p:cNvPr>
          <p:cNvSpPr/>
          <p:nvPr/>
        </p:nvSpPr>
        <p:spPr>
          <a:xfrm>
            <a:off x="10265491" y="1733840"/>
            <a:ext cx="1397048" cy="508735"/>
          </a:xfrm>
          <a:prstGeom prst="roundRect">
            <a:avLst>
              <a:gd name="adj" fmla="val 50000"/>
            </a:avLst>
          </a:prstGeom>
          <a:solidFill>
            <a:srgbClr val="FFD37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관리자 페이지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2715631" y="2727335"/>
            <a:ext cx="161285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dirty="0"/>
              <a:t>국가 자격증</a:t>
            </a:r>
            <a:endParaRPr lang="en-US" altLang="ko-KR" sz="1400" dirty="0"/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/>
              <a:t>민간 자격증</a:t>
            </a:r>
            <a:endParaRPr lang="en-US" altLang="ko-KR" sz="1400" dirty="0"/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/>
              <a:t>어학 자격증 </a:t>
            </a:r>
            <a:endParaRPr lang="en-US" altLang="ko-KR" sz="1400" dirty="0"/>
          </a:p>
          <a:p>
            <a:pPr lvl="0"/>
            <a:endParaRPr lang="ko-KR" altLang="ko-KR" sz="28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6378073" y="2722223"/>
            <a:ext cx="173201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dirty="0"/>
              <a:t>내가 보유한 자격증</a:t>
            </a:r>
            <a:endParaRPr lang="en-US" altLang="ko-KR" sz="1400" dirty="0"/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/>
              <a:t>내가 찜 한 자격증</a:t>
            </a:r>
            <a:endParaRPr lang="en-US" altLang="ko-KR" sz="1400" dirty="0"/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/>
              <a:t>나의 일정</a:t>
            </a:r>
            <a:endParaRPr lang="en-US" altLang="ko-KR" sz="1400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B27EC901-70E2-480E-9F84-20E0BAE2651D}"/>
              </a:ext>
            </a:extLst>
          </p:cNvPr>
          <p:cNvSpPr/>
          <p:nvPr/>
        </p:nvSpPr>
        <p:spPr>
          <a:xfrm>
            <a:off x="4668752" y="1769841"/>
            <a:ext cx="1417481" cy="508735"/>
          </a:xfrm>
          <a:prstGeom prst="roundRect">
            <a:avLst>
              <a:gd name="adj" fmla="val 50000"/>
            </a:avLst>
          </a:prstGeom>
          <a:solidFill>
            <a:srgbClr val="FFD37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고객센터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8381785" y="2722223"/>
            <a:ext cx="163287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dirty="0"/>
              <a:t>꿀 팁</a:t>
            </a:r>
            <a:r>
              <a:rPr lang="en-US" altLang="ko-KR" sz="1400" dirty="0"/>
              <a:t>/</a:t>
            </a:r>
            <a:r>
              <a:rPr lang="ko-KR" altLang="en-US" sz="1400" dirty="0"/>
              <a:t>후기 게시판</a:t>
            </a:r>
            <a:endParaRPr lang="en-US" altLang="ko-KR" sz="1400" dirty="0"/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/>
              <a:t>질문 게시판</a:t>
            </a:r>
            <a:endParaRPr lang="en-US" altLang="ko-KR" sz="1400" dirty="0"/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/>
              <a:t>자격증 정보</a:t>
            </a:r>
            <a:endParaRPr lang="en-US" altLang="ko-KR" sz="1400" dirty="0"/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 err="1"/>
              <a:t>취준생</a:t>
            </a:r>
            <a:r>
              <a:rPr lang="ko-KR" altLang="en-US" sz="1400" dirty="0"/>
              <a:t> 공간</a:t>
            </a:r>
            <a:endParaRPr lang="en-US" altLang="ko-KR" sz="1400" dirty="0"/>
          </a:p>
          <a:p>
            <a:pPr lvl="0"/>
            <a:endParaRPr lang="en-US" altLang="ko-KR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4534845" y="2722223"/>
            <a:ext cx="17051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dirty="0"/>
              <a:t>공지사항</a:t>
            </a:r>
            <a:endParaRPr lang="en-US" altLang="ko-KR" sz="1400" dirty="0"/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/>
              <a:t>자주하는 질문</a:t>
            </a:r>
            <a:endParaRPr lang="en-US" altLang="ko-KR" sz="1400" dirty="0"/>
          </a:p>
          <a:p>
            <a:pPr lvl="0" algn="ctr"/>
            <a:endParaRPr lang="en-US" altLang="ko-KR" sz="1400" dirty="0"/>
          </a:p>
          <a:p>
            <a:pPr lvl="0" algn="ctr"/>
            <a:r>
              <a:rPr lang="en-US" altLang="ko-KR" sz="1400" dirty="0"/>
              <a:t>1:1 </a:t>
            </a:r>
            <a:r>
              <a:rPr lang="ko-KR" altLang="en-US" sz="1400" dirty="0"/>
              <a:t>문의</a:t>
            </a:r>
            <a:endParaRPr lang="en-US" altLang="ko-KR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10125079" y="2722223"/>
            <a:ext cx="1790061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dirty="0"/>
              <a:t>회원 관리</a:t>
            </a:r>
            <a:endParaRPr lang="en-US" altLang="ko-KR" sz="1400" dirty="0"/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/>
              <a:t>자격증 데이터 관리</a:t>
            </a:r>
            <a:endParaRPr lang="en-US" altLang="ko-KR" sz="1400" dirty="0"/>
          </a:p>
          <a:p>
            <a:pPr lvl="0" algn="ctr"/>
            <a:endParaRPr lang="en-US" altLang="ko-KR" sz="1400" dirty="0"/>
          </a:p>
          <a:p>
            <a:pPr lvl="0" algn="ctr"/>
            <a:r>
              <a:rPr lang="ko-KR" altLang="en-US" sz="1400" dirty="0"/>
              <a:t>방문자 통계</a:t>
            </a:r>
            <a:endParaRPr lang="en-US" altLang="ko-KR" sz="1400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E2EAA34-1A3B-4E97-B6A4-9E49A0434FBF}"/>
              </a:ext>
            </a:extLst>
          </p:cNvPr>
          <p:cNvCxnSpPr>
            <a:cxnSpLocks/>
          </p:cNvCxnSpPr>
          <p:nvPr/>
        </p:nvCxnSpPr>
        <p:spPr>
          <a:xfrm>
            <a:off x="507103" y="5785288"/>
            <a:ext cx="11465859" cy="1793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09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개발 배경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E783CC70-2365-3312-EC01-44580EF5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41" y="601799"/>
              <a:ext cx="39085" cy="24336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01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A116A8-9DDA-4D40-B3A1-0E972864B516}"/>
              </a:ext>
            </a:extLst>
          </p:cNvPr>
          <p:cNvSpPr/>
          <p:nvPr/>
        </p:nvSpPr>
        <p:spPr>
          <a:xfrm>
            <a:off x="2890988" y="3104402"/>
            <a:ext cx="1998906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대학생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취준생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자격증 수요 증가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298B89B8-F778-449F-A25B-22841FC29929}"/>
              </a:ext>
            </a:extLst>
          </p:cNvPr>
          <p:cNvSpPr>
            <a:spLocks/>
          </p:cNvSpPr>
          <p:nvPr/>
        </p:nvSpPr>
        <p:spPr bwMode="auto">
          <a:xfrm>
            <a:off x="9239245" y="2728963"/>
            <a:ext cx="236452" cy="312042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자유형 23">
            <a:extLst>
              <a:ext uri="{FF2B5EF4-FFF2-40B4-BE49-F238E27FC236}">
                <a16:creationId xmlns:a16="http://schemas.microsoft.com/office/drawing/2014/main" id="{5EC932B5-4859-4093-B6C2-97E0670E3604}"/>
              </a:ext>
            </a:extLst>
          </p:cNvPr>
          <p:cNvSpPr>
            <a:spLocks/>
          </p:cNvSpPr>
          <p:nvPr/>
        </p:nvSpPr>
        <p:spPr bwMode="auto">
          <a:xfrm>
            <a:off x="6503737" y="4860102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0D970D5A-06C2-4BBD-94EA-D537214DEE6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746493" y="2728963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BED6489-4A95-46D0-886D-659BA5A2BF99}"/>
              </a:ext>
            </a:extLst>
          </p:cNvPr>
          <p:cNvGrpSpPr/>
          <p:nvPr/>
        </p:nvGrpSpPr>
        <p:grpSpPr>
          <a:xfrm flipV="1">
            <a:off x="5162828" y="3920888"/>
            <a:ext cx="2846547" cy="1446846"/>
            <a:chOff x="2031517" y="2753557"/>
            <a:chExt cx="2846547" cy="1446846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6863448-2594-4EBD-8CDF-6BA616A23F6B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D3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오른쪽 대괄호 44">
              <a:extLst>
                <a:ext uri="{FF2B5EF4-FFF2-40B4-BE49-F238E27FC236}">
                  <a16:creationId xmlns:a16="http://schemas.microsoft.com/office/drawing/2014/main" id="{F2A15377-D6E0-47AC-907F-8CB9C07723BB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08A438-CD35-4B86-94F1-333D53098597}"/>
              </a:ext>
            </a:extLst>
          </p:cNvPr>
          <p:cNvSpPr/>
          <p:nvPr/>
        </p:nvSpPr>
        <p:spPr>
          <a:xfrm>
            <a:off x="5549158" y="3881874"/>
            <a:ext cx="2236664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자격증 취급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사이트 부족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3CECD2-18F9-4FB5-A206-7A7C44AAB4C4}"/>
              </a:ext>
            </a:extLst>
          </p:cNvPr>
          <p:cNvSpPr/>
          <p:nvPr/>
        </p:nvSpPr>
        <p:spPr>
          <a:xfrm>
            <a:off x="8227622" y="3133324"/>
            <a:ext cx="225969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기존 사이트의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불편한 인터페이스 구성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16D68EA-A4B2-4A50-95DD-E01E4F9D4308}"/>
              </a:ext>
            </a:extLst>
          </p:cNvPr>
          <p:cNvGrpSpPr/>
          <p:nvPr/>
        </p:nvGrpSpPr>
        <p:grpSpPr>
          <a:xfrm>
            <a:off x="7874103" y="2276559"/>
            <a:ext cx="2848723" cy="2622654"/>
            <a:chOff x="7874103" y="2461911"/>
            <a:chExt cx="2848723" cy="262265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5436D4C-A7A4-4DBE-B70D-5FE9134E62D2}"/>
                </a:ext>
              </a:extLst>
            </p:cNvPr>
            <p:cNvGrpSpPr/>
            <p:nvPr/>
          </p:nvGrpSpPr>
          <p:grpSpPr>
            <a:xfrm>
              <a:off x="7874103" y="2461911"/>
              <a:ext cx="2846547" cy="1446846"/>
              <a:chOff x="7361229" y="2765671"/>
              <a:chExt cx="2846547" cy="1446846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8410F0B-69C6-41FE-9E09-0910C0A0C57F}"/>
                  </a:ext>
                </a:extLst>
              </p:cNvPr>
              <p:cNvSpPr/>
              <p:nvPr/>
            </p:nvSpPr>
            <p:spPr>
              <a:xfrm>
                <a:off x="7361229" y="3972135"/>
                <a:ext cx="240382" cy="240382"/>
              </a:xfrm>
              <a:prstGeom prst="ellipse">
                <a:avLst/>
              </a:prstGeom>
              <a:solidFill>
                <a:srgbClr val="FFD37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오른쪽 대괄호 54">
                <a:extLst>
                  <a:ext uri="{FF2B5EF4-FFF2-40B4-BE49-F238E27FC236}">
                    <a16:creationId xmlns:a16="http://schemas.microsoft.com/office/drawing/2014/main" id="{E0BF8CA0-0E27-4DAC-BDC1-FD7349AF492D}"/>
                  </a:ext>
                </a:extLst>
              </p:cNvPr>
              <p:cNvSpPr/>
              <p:nvPr/>
            </p:nvSpPr>
            <p:spPr>
              <a:xfrm rot="16200000">
                <a:off x="8181270" y="2065820"/>
                <a:ext cx="1326655" cy="2726357"/>
              </a:xfrm>
              <a:prstGeom prst="rightBracket">
                <a:avLst>
                  <a:gd name="adj" fmla="val 102753"/>
                </a:avLst>
              </a:prstGeom>
              <a:ln w="25400">
                <a:solidFill>
                  <a:schemeClr val="tx1">
                    <a:lumMod val="75000"/>
                    <a:lumOff val="25000"/>
                  </a:schemeClr>
                </a:solidFill>
                <a:headEnd type="oval" w="lg" len="lg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D35F34F-768B-4688-96BD-AD511CCDA842}"/>
                </a:ext>
              </a:extLst>
            </p:cNvPr>
            <p:cNvCxnSpPr>
              <a:cxnSpLocks/>
            </p:cNvCxnSpPr>
            <p:nvPr/>
          </p:nvCxnSpPr>
          <p:spPr>
            <a:xfrm>
              <a:off x="10722826" y="3788565"/>
              <a:ext cx="0" cy="1296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5EABB74-66AF-4E3A-BD63-20D59B194FEF}"/>
              </a:ext>
            </a:extLst>
          </p:cNvPr>
          <p:cNvGrpSpPr/>
          <p:nvPr/>
        </p:nvGrpSpPr>
        <p:grpSpPr>
          <a:xfrm>
            <a:off x="2001551" y="2276559"/>
            <a:ext cx="3252069" cy="1326655"/>
            <a:chOff x="2001551" y="2461911"/>
            <a:chExt cx="3252069" cy="1326655"/>
          </a:xfrm>
        </p:grpSpPr>
        <p:sp>
          <p:nvSpPr>
            <p:cNvPr id="67" name="오른쪽 대괄호 66">
              <a:extLst>
                <a:ext uri="{FF2B5EF4-FFF2-40B4-BE49-F238E27FC236}">
                  <a16:creationId xmlns:a16="http://schemas.microsoft.com/office/drawing/2014/main" id="{C3A64368-A413-4271-AC37-564790D405D4}"/>
                </a:ext>
              </a:extLst>
            </p:cNvPr>
            <p:cNvSpPr/>
            <p:nvPr/>
          </p:nvSpPr>
          <p:spPr>
            <a:xfrm rot="16200000">
              <a:off x="3227114" y="1762060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341FB290-CA2B-40A3-B10C-2A3B0742C0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1253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30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133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컬럼명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속성</a:t>
                      </a:r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TYPE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NOT NULL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DEFAULT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KEY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MEMID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 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VARCHAR2(200)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PK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PASSWD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비밀번호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VARCHAR2(400)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MEM_NAME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 이름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VARCHAR2(100)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EMAIL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이메일 주소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VARCHAR2(400)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BIRTHDAY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생년월일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GENDER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성별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VARCHAR2(100)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POSTALCODE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우편번호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08746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ADDRESS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주소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VARCHAR2(400)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283263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ADD_DETAIL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상세주소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VARCHAR2(400)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822997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MOBILE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핸드폰 번호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VARCHAR2(200)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8787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MEM_DEGREE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학위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VARCHAR2(200)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471153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MAJOR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전공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VARCHAR2(400)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6601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MEM_JOB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직업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VARCHAR2(400)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14453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STATUS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 상태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FOREIGN KEY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MEMBER_STATUS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7617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MEM_POINT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보유 포인트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글</a:t>
                      </a:r>
                      <a:r>
                        <a:rPr lang="en-US" altLang="ko-KR" sz="1200" dirty="0"/>
                        <a:t>+100 / </a:t>
                      </a:r>
                      <a:r>
                        <a:rPr lang="ko-KR" altLang="en-US" sz="1200" dirty="0"/>
                        <a:t>댓글</a:t>
                      </a:r>
                      <a:r>
                        <a:rPr lang="en-US" altLang="ko-KR" sz="1200" dirty="0"/>
                        <a:t>+10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86167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REGDATE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가입일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SYSDATE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48301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REF_DATE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상태 변경일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7951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MEMBERINFO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사용자의 인적 사항 기록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상태 속성을 통해 회원 등급을 나눠서 관리함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794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31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9" y="1655055"/>
          <a:ext cx="1154506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133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725909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160357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755161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394378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179858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상태 등급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AUTH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권한 이름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VARCHAR2(200)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STATUS_NAME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상태 이름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VARCHAR2(200)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MEMBER_STATUS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사용자 등급과 권한 기준표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36612B87-E150-20F3-5F7F-3A7E4A66A6D5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3385503"/>
          <a:ext cx="7820091" cy="3059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6697">
                  <a:extLst>
                    <a:ext uri="{9D8B030D-6E8A-4147-A177-3AD203B41FA5}">
                      <a16:colId xmlns:a16="http://schemas.microsoft.com/office/drawing/2014/main" val="2769770046"/>
                    </a:ext>
                  </a:extLst>
                </a:gridCol>
                <a:gridCol w="2606697">
                  <a:extLst>
                    <a:ext uri="{9D8B030D-6E8A-4147-A177-3AD203B41FA5}">
                      <a16:colId xmlns:a16="http://schemas.microsoft.com/office/drawing/2014/main" val="4187899279"/>
                    </a:ext>
                  </a:extLst>
                </a:gridCol>
                <a:gridCol w="2606697">
                  <a:extLst>
                    <a:ext uri="{9D8B030D-6E8A-4147-A177-3AD203B41FA5}">
                      <a16:colId xmlns:a16="http://schemas.microsoft.com/office/drawing/2014/main" val="3419895351"/>
                    </a:ext>
                  </a:extLst>
                </a:gridCol>
              </a:tblGrid>
              <a:tr h="361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STATUS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AUTH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STATUS_NAME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03065"/>
                  </a:ext>
                </a:extLst>
              </a:tr>
              <a:tr h="385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ROLE_MEMBER 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일반</a:t>
                      </a:r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20888"/>
                  </a:ext>
                </a:extLst>
              </a:tr>
              <a:tr h="385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ROLE_ADMIN 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75235"/>
                  </a:ext>
                </a:extLst>
              </a:tr>
              <a:tr h="385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ROLE_BLOCK 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활동중지</a:t>
                      </a:r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603807"/>
                  </a:ext>
                </a:extLst>
              </a:tr>
              <a:tr h="385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ROLE_QUIT 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자진탈퇴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202883"/>
                  </a:ext>
                </a:extLst>
              </a:tr>
              <a:tr h="385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ROLE_EXPEL 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강제탈퇴</a:t>
                      </a:r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493332"/>
                  </a:ext>
                </a:extLst>
              </a:tr>
              <a:tr h="385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ROLE_SLEEP 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휴면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269984"/>
                  </a:ext>
                </a:extLst>
              </a:tr>
              <a:tr h="385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ROLE_MANAGER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매니저 </a:t>
                      </a:r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6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423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9" y="1655055"/>
          <a:ext cx="1154506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133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872172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238364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072599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91887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540642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CNUM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자격증 번호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VARCHAR2(100)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CERTIINFO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MEMID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회원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VARCHAR2(200)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MEMBERINFO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MEMBER_LIKE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사용자의 관심자격증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126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655055"/>
          <a:ext cx="1154506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133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컬럼명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TYPE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NOT NULL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DEFAULT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MEMID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회원 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VARCHAR2(200)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MEMBERINFO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CNUM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자격증 번호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VARCHAR2(100)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CERT_NAME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자격증 명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VARCHAR2(400)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EXPIRY DATE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만료일자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CTYPE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자격증 종류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VARCHAR2(100)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CLEVEL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자격증 등급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VARCHAR2(100)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MCNUM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보유자격증 번호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PK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MC_SEQ </a:t>
                      </a:r>
                      <a:r>
                        <a:rPr lang="ko-KR" altLang="en-US" sz="1400" dirty="0"/>
                        <a:t>적용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0874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0968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896611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MEMBER_CERT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사용자의 보유자격증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- DB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에 등록되지 않은 자격증도 사용자가 등록가능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756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01723"/>
              </p:ext>
            </p:extLst>
          </p:nvPr>
        </p:nvGraphicFramePr>
        <p:xfrm>
          <a:off x="400050" y="1655055"/>
          <a:ext cx="112776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975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컬럼명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TYPE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NOT NULL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DEFAULT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KEY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PNUM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게시글 번호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PK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BOARD_SEQ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SUBJECT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글 제목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VARCHAR2(100)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POST_CONTENT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글 내용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VARCHAR2(4000)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WRITER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작성자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VARCHAR2(100)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REG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작성일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SYSDATE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POST_GROUP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글 그룹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POST_LEVEL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글 레벨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08746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BOARD_TYPE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게시판 번호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 KEY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BOARDTYPE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283263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READCNT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조회수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822997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IMG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첨부파일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VARCHAR2(1000)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빈 컬럼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POST_BOARDATTACH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8787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STATUS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상태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 : </a:t>
                      </a:r>
                      <a:r>
                        <a:rPr lang="ko-KR" altLang="en-US" sz="1400" dirty="0"/>
                        <a:t>게시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 : </a:t>
                      </a:r>
                      <a:r>
                        <a:rPr lang="ko-KR" altLang="en-US" sz="1400" dirty="0"/>
                        <a:t>삭제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47115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2776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979875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658925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POST_BOARD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게시글의 정보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게시판 번호 속성에 따라 게시판 종류 변경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061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655055"/>
          <a:ext cx="112776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BOARD_TYPE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게시판 번호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BOARD_NAME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게시판 이름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BOARD_MAPPING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게시판 경로</a:t>
                      </a:r>
                      <a:r>
                        <a:rPr lang="en-US" altLang="ko-KR" sz="1600" dirty="0"/>
                        <a:t>(MAPPING)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VARCHAR2(4000)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277600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924425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BOARDTYPE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게시판 번호에 따른 게시판 종류와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MAPPING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B14C2E6F-F8F9-BA56-4084-360C1C127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555839"/>
              </p:ext>
            </p:extLst>
          </p:nvPr>
        </p:nvGraphicFramePr>
        <p:xfrm>
          <a:off x="400050" y="3369711"/>
          <a:ext cx="8984268" cy="3144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>
                  <a:extLst>
                    <a:ext uri="{9D8B030D-6E8A-4147-A177-3AD203B41FA5}">
                      <a16:colId xmlns:a16="http://schemas.microsoft.com/office/drawing/2014/main" val="2769770046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4187899279"/>
                    </a:ext>
                  </a:extLst>
                </a:gridCol>
                <a:gridCol w="5707668">
                  <a:extLst>
                    <a:ext uri="{9D8B030D-6E8A-4147-A177-3AD203B41FA5}">
                      <a16:colId xmlns:a16="http://schemas.microsoft.com/office/drawing/2014/main" val="3419895351"/>
                    </a:ext>
                  </a:extLst>
                </a:gridCol>
              </a:tblGrid>
              <a:tr h="309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BOARD_TYPE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BOARD_NAME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BOARD_MAPPING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03065"/>
                  </a:ext>
                </a:extLst>
              </a:tr>
              <a:tr h="401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공지사항</a:t>
                      </a:r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help/notice/</a:t>
                      </a:r>
                      <a:r>
                        <a:rPr lang="en-US" altLang="ko-KR" sz="1600" dirty="0" err="1"/>
                        <a:t>noticeContent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75235"/>
                  </a:ext>
                </a:extLst>
              </a:tr>
              <a:tr h="401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FAQ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help/</a:t>
                      </a:r>
                      <a:r>
                        <a:rPr lang="en-US" altLang="ko-KR" sz="1600" dirty="0" err="1"/>
                        <a:t>faq</a:t>
                      </a:r>
                      <a:r>
                        <a:rPr lang="en-US" altLang="ko-KR" sz="1600" dirty="0"/>
                        <a:t>/</a:t>
                      </a:r>
                      <a:r>
                        <a:rPr lang="en-US" altLang="ko-KR" sz="1600" dirty="0" err="1"/>
                        <a:t>faqContent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603807"/>
                  </a:ext>
                </a:extLst>
              </a:tr>
              <a:tr h="401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1:1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help/</a:t>
                      </a:r>
                      <a:r>
                        <a:rPr lang="en-US" altLang="ko-KR" sz="1600" dirty="0" err="1"/>
                        <a:t>qna</a:t>
                      </a:r>
                      <a:r>
                        <a:rPr lang="en-US" altLang="ko-KR" sz="1600" dirty="0"/>
                        <a:t>/</a:t>
                      </a:r>
                      <a:r>
                        <a:rPr lang="en-US" altLang="ko-KR" sz="1600" dirty="0" err="1"/>
                        <a:t>qnaContent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02883"/>
                  </a:ext>
                </a:extLst>
              </a:tr>
              <a:tr h="401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community/review/</a:t>
                      </a:r>
                      <a:r>
                        <a:rPr lang="en-US" altLang="ko-KR" sz="1600" dirty="0" err="1"/>
                        <a:t>reviewContent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493332"/>
                  </a:ext>
                </a:extLst>
              </a:tr>
              <a:tr h="401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질문글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community/question/</a:t>
                      </a:r>
                      <a:r>
                        <a:rPr lang="en-US" altLang="ko-KR" sz="1600" dirty="0" err="1"/>
                        <a:t>questionContent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269984"/>
                  </a:ext>
                </a:extLst>
              </a:tr>
              <a:tr h="401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community/info/</a:t>
                      </a:r>
                      <a:r>
                        <a:rPr lang="en-US" altLang="ko-KR" sz="1600" dirty="0" err="1"/>
                        <a:t>infoContent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8169173"/>
                  </a:ext>
                </a:extLst>
              </a:tr>
              <a:tr h="401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취준생공간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community/</a:t>
                      </a:r>
                      <a:r>
                        <a:rPr lang="en-US" altLang="ko-KR" sz="1600" dirty="0" err="1"/>
                        <a:t>job_seeker</a:t>
                      </a:r>
                      <a:r>
                        <a:rPr lang="en-US" altLang="ko-KR" sz="1600" dirty="0"/>
                        <a:t>/</a:t>
                      </a:r>
                      <a:r>
                        <a:rPr lang="en-US" altLang="ko-KR" sz="1600" dirty="0" err="1"/>
                        <a:t>job_seekerContent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24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990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655055"/>
          <a:ext cx="1127760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UUID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파일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고유식별자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UPLOADPATH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업로드 경로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FILENAME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파일이름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FILETYPE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파일 타입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CHAR(1)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 컬럼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PNUM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게시글 번호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277600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979875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658925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POST_BOARDATTACH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게시글에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첨부된 파일의 정보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804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37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153855"/>
              </p:ext>
            </p:extLst>
          </p:nvPr>
        </p:nvGraphicFramePr>
        <p:xfrm>
          <a:off x="400048" y="1655055"/>
          <a:ext cx="11545064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27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348072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718978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343596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COMM_NUM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댓글 번호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COMM_NUM_SEQ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COMM_CONTENT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댓글 내용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WRITER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REG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SYSDATE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COMM_GROUP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댓글 그룹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COMM_LEVEL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대댓글</a:t>
                      </a:r>
                      <a:r>
                        <a:rPr lang="ko-KR" altLang="en-US" sz="1600" dirty="0"/>
                        <a:t> 그룹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PNUM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게시글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원글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 번호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 KEY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POST_BOARD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0874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STATUS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상태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 : </a:t>
                      </a:r>
                      <a:r>
                        <a:rPr lang="ko-KR" altLang="en-US" sz="1600" dirty="0"/>
                        <a:t>게시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1 : </a:t>
                      </a:r>
                      <a:r>
                        <a:rPr lang="ko-KR" altLang="en-US" sz="1600" dirty="0"/>
                        <a:t>삭제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28326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COMM_BOARD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댓글 정보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627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CERTIINFO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자격증 정보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NCS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속성을 통해 관련 분야 조회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9866B1C6-DEDC-807A-A4DA-D7F86C594E19}"/>
              </a:ext>
            </a:extLst>
          </p:cNvPr>
          <p:cNvGraphicFramePr>
            <a:graphicFrameLocks noGrp="1"/>
          </p:cNvGraphicFramePr>
          <p:nvPr/>
        </p:nvGraphicFramePr>
        <p:xfrm>
          <a:off x="400408" y="1563921"/>
          <a:ext cx="11544704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767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938387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997044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126288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267309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15781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컬럼명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속성</a:t>
                      </a:r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TYPE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NOT NULL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DEFAULT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KEY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CNUM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자격증 고유번호</a:t>
                      </a:r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VARCHAR2(30)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PK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NAT_SEQ / PRV_SEQ / LANG_SEQ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CNAME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자격증 명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VARCHAR2(100)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CATEGORY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자격증 종류</a:t>
                      </a:r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VARCHAR2(30)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CLEVEL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자격증 등급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VARCHAR2(100)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COMPANY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시행기관</a:t>
                      </a:r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WEBSITE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시행기관 사이트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VARCHAR2(400)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REQUIREMENT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응시자격</a:t>
                      </a:r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08746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CMETHOD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검정방법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VARCHAR2(2000)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92283263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SUBJECT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응시 과목</a:t>
                      </a:r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VARCHAR2(2000)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822997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CUTLINE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합격기준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VARCHAR2(2000)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72587878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CINFO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자격증 개요</a:t>
                      </a:r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VARCHAR2(4000)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471153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CJOB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관련 취업정보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VARCHAR2(4000)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91660189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EXPIRY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공인 인가 만료일</a:t>
                      </a:r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14453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STATUS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시행 상태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VARCHAR2(10)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591876170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PRICE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응시료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VARCHAR2(1000)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86167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NCS_CAT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NCS </a:t>
                      </a:r>
                      <a:r>
                        <a:rPr lang="ko-KR" altLang="en-US" sz="1200" dirty="0"/>
                        <a:t>코드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NUMBER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91483014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NOTICE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VARCHAR2(4000)</a:t>
                      </a:r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7951"/>
                  </a:ext>
                </a:extLst>
              </a:tr>
              <a:tr h="157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REGISTDATE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등록일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DATE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SYSDATE</a:t>
                      </a:r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94001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971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133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557053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329213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CNUM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고유번호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VARCHAR2(30)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 KEY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CERTIINFO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CYEAR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시행연도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CROUND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회차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CLEVEL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 등급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VARCHAR2(50)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REGISTDATE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저장일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CERTISCHEDULE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국가기술자격증의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회차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정보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큐넷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회차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정보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80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구현목표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벤치마킹 사이트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메인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6912DF-2BEF-BD9C-F85B-6F720DFE6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76" y="1707148"/>
            <a:ext cx="2920944" cy="2997856"/>
          </a:xfrm>
          <a:prstGeom prst="rect">
            <a:avLst/>
          </a:prstGeom>
        </p:spPr>
      </p:pic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853861" y="996462"/>
            <a:ext cx="1324073" cy="4318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자격증넷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488296"/>
              </p:ext>
            </p:extLst>
          </p:nvPr>
        </p:nvGraphicFramePr>
        <p:xfrm>
          <a:off x="3674225" y="1569265"/>
          <a:ext cx="8229600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978">
                  <a:extLst>
                    <a:ext uri="{9D8B030D-6E8A-4147-A177-3AD203B41FA5}">
                      <a16:colId xmlns:a16="http://schemas.microsoft.com/office/drawing/2014/main" val="2727755579"/>
                    </a:ext>
                  </a:extLst>
                </a:gridCol>
                <a:gridCol w="3437822">
                  <a:extLst>
                    <a:ext uri="{9D8B030D-6E8A-4147-A177-3AD203B41FA5}">
                      <a16:colId xmlns:a16="http://schemas.microsoft.com/office/drawing/2014/main" val="755540208"/>
                    </a:ext>
                  </a:extLst>
                </a:gridCol>
                <a:gridCol w="3416561">
                  <a:extLst>
                    <a:ext uri="{9D8B030D-6E8A-4147-A177-3AD203B41FA5}">
                      <a16:colId xmlns:a16="http://schemas.microsoft.com/office/drawing/2014/main" val="539908591"/>
                    </a:ext>
                  </a:extLst>
                </a:gridCol>
                <a:gridCol w="698239">
                  <a:extLst>
                    <a:ext uri="{9D8B030D-6E8A-4147-A177-3AD203B41FA5}">
                      <a16:colId xmlns:a16="http://schemas.microsoft.com/office/drawing/2014/main" val="1369968297"/>
                    </a:ext>
                  </a:extLst>
                </a:gridCol>
              </a:tblGrid>
              <a:tr h="4679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525252"/>
                          </a:solidFill>
                        </a:rPr>
                        <a:t>장점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자격증 종류별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국가기술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국가전문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민간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직무 별로 카테고리 세분화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달력으로 한번에 모든 자격증 관련 일정을 볼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직업 정보 검색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직업 분류에 따라 업무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연봉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필요자격증을 알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• ’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자넷톡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이라는 자격증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관련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질문 답변이 가능한 커뮤니티 게시판 존재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보유자격증을 등록할 때 필기 / 실기로 나눠서 등록 불가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–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마이페이지에서 관심자격증으로 등록했을 때 필기시험 기준으로만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D-day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확인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마이페이지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–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나의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일정탭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내의 달력에서 관심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보유 자격증에 대한 일정이 있는지 확인이 불가능하고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 일자를 클릭 해야함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자격증 상세페이지로 들어갈 경우 관심자격증 등록 버튼이 없음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또한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자격증 목록에서 관심자격증으로 등록할 경우, 알림은 뜨지만 마이페이지에서는 관심자격증으로 확인이 안됨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지역별 자격증 관련 국비지원학원 추천기능이 존재하나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자격증과 관계가 없는 엉뚱한 자격증을 추천함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마감된 채용 건이 계속 노출 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525252"/>
                          </a:solidFill>
                        </a:rPr>
                        <a:t>단점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827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436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40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7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281779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CNUM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자격증 고유번호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VARCHAR2(30)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FOREIGN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CERTIINFO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CYEAR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시행연도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CERTISCHEDULE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조인시</a:t>
                      </a:r>
                      <a:r>
                        <a:rPr lang="ko-KR" altLang="en-US" sz="1400" dirty="0"/>
                        <a:t> 사용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CROUND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회차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CLEVEL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자격증 등급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VARCHAR2(50)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DOCREGSTART1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필기 원서접수 시작일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DOCREGEND1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필기 원서접수 마감일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DOCREGSTART2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필기 추가접수 시작일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08746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DOCREGEND2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필기 추가접수 마감일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283263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DOCTESTSTART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필기 시험 시작일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822997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DOCTESTEND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필기 시험 종료일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8787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DOCRESULTSTART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필기 합격 발표 시작일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471153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DOCRESULTEND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필기 합격 발표 종료일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6601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DOCSUBMITSTART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응시자격서류 제출 시작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14453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DOCSUBMITEND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응시자격서류 제출 마감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76170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CERTIDATE (1)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자격증 상세일정 정보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422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41</a:t>
            </a:fld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CERTIDATE (2)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자격증 상세일정 정보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48809A80-F27E-3DBA-DF55-506B3EDF39D1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7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281779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PRACREGSTART1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실기 원서접수 시작일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PRACREGEND1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실기 원서접수 마감일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PRACREGSTART2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실기 추가접수 시작일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PRACREGEND2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실기 추가접수 마감일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PRACTESTSTART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실기 시험 시작일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PRACTESTEND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실기 시험 마감일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21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PRACRESSTART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실기 결과발표 시작일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08746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22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PRACRESEND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실기 결과발표 종료일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283263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23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DATEPK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일정 고유 번호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PK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effectLst/>
                        </a:rPr>
                        <a:t>*일정 수정</a:t>
                      </a:r>
                      <a:r>
                        <a:rPr lang="en-US" altLang="ko-KR" sz="1400" b="0" dirty="0">
                          <a:effectLst/>
                        </a:rPr>
                        <a:t>/</a:t>
                      </a:r>
                      <a:r>
                        <a:rPr lang="ko-KR" altLang="en-US" sz="1400" b="0" dirty="0">
                          <a:effectLst/>
                        </a:rPr>
                        <a:t>삭제 시 필요</a:t>
                      </a:r>
                      <a:endParaRPr lang="en-US" altLang="ko-KR" sz="1400" b="0" dirty="0">
                        <a:effectLst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effectLst/>
                        </a:rPr>
                        <a:t>CERTIDATE_SEQ</a:t>
                      </a:r>
                      <a:endParaRPr lang="ko-KR" altLang="en-US" sz="1400" b="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822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686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133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290544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348263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CFROM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대상 자격증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CTO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관련 자격증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CERTI_RELATED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자격증 추천 기능을 위해 관련 자격증 정보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492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43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133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marL="45720" marR="45720"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CNAME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자격증 명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VARCHAR2(200)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M10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대 남성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M20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대 남성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M30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30</a:t>
                      </a:r>
                      <a:r>
                        <a:rPr lang="ko-KR" altLang="en-US" sz="1400" dirty="0"/>
                        <a:t>대 남성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M40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40</a:t>
                      </a:r>
                      <a:r>
                        <a:rPr lang="ko-KR" altLang="en-US" sz="1400" dirty="0"/>
                        <a:t>대 남성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M50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50</a:t>
                      </a:r>
                      <a:r>
                        <a:rPr lang="ko-KR" altLang="en-US" sz="1400" dirty="0"/>
                        <a:t>대 남성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M60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60</a:t>
                      </a:r>
                      <a:r>
                        <a:rPr lang="ko-KR" altLang="en-US" sz="1400" dirty="0"/>
                        <a:t>대 남성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08746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F10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대 여성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283263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F20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대 여성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822997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F30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30</a:t>
                      </a:r>
                      <a:r>
                        <a:rPr lang="ko-KR" altLang="en-US" sz="1400" dirty="0"/>
                        <a:t>대 여성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8787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F40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40</a:t>
                      </a:r>
                      <a:r>
                        <a:rPr lang="ko-KR" altLang="en-US" sz="1400" dirty="0"/>
                        <a:t>대 여성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471153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F50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50</a:t>
                      </a:r>
                      <a:r>
                        <a:rPr lang="ko-KR" altLang="en-US" sz="1400" dirty="0"/>
                        <a:t>대 여성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6601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F60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60</a:t>
                      </a:r>
                      <a:r>
                        <a:rPr lang="ko-KR" altLang="en-US" sz="1400" dirty="0"/>
                        <a:t>대 여성</a:t>
                      </a:r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14453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TOTAL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취득자 수 </a:t>
                      </a:r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NUMBER</a:t>
                      </a:r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45720" marR="4572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76170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PASS_DETAIL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국가기술 자격증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연령대별 취득자 현황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977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44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133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709453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334071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CNAME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 명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CLEVEL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 등급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VARCHAR2(30)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CYEAR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시행연도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APPLIED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접수자 수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TESTED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응시자 수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PASSED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합격자 수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PASS_RATE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공인민간자격증 응시자 및 합격자 현황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739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077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315021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CNAME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자격증 명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CYEAR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시행연도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DOC_APPLY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필기 접수자 수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DOC_PASS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필기 합격자 수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PRAC_APPLY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실기 접수자 수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PRAC_PASS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실기 합격자 수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PASS_RATE_NAT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국가기술 자격증 응시자 및 합격자 현황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595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133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219011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667255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CODE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NCS</a:t>
                      </a:r>
                      <a:r>
                        <a:rPr lang="ko-KR" altLang="en-US" sz="1600" dirty="0"/>
                        <a:t>코드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앞 </a:t>
                      </a:r>
                      <a:r>
                        <a:rPr lang="en-US" altLang="ko-KR" sz="1600" dirty="0"/>
                        <a:t>2 : </a:t>
                      </a:r>
                      <a:r>
                        <a:rPr lang="ko-KR" altLang="en-US" sz="1600" dirty="0"/>
                        <a:t>대분류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뒤 </a:t>
                      </a:r>
                      <a:r>
                        <a:rPr lang="en-US" altLang="ko-KR" sz="1600" dirty="0"/>
                        <a:t>2 : </a:t>
                      </a:r>
                      <a:r>
                        <a:rPr lang="ko-KR" altLang="en-US" sz="1600" dirty="0"/>
                        <a:t>중분류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LNAME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대분류명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MNAME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중분류명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NCS_CODE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NCS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코드의 대분류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중분류 명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570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47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77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662397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776128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110138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261587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581912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MEMID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신고당한</a:t>
                      </a:r>
                      <a:r>
                        <a:rPr lang="ko-KR" altLang="en-US" sz="1600" dirty="0"/>
                        <a:t> 회원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 KEY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MEMBERINFO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REPORT_ID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신고한 회원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 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MEMBERINFO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(MEMID)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WR_OPTION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글 타입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글</a:t>
                      </a:r>
                      <a:r>
                        <a:rPr lang="en-US" altLang="ko-KR" sz="1600" dirty="0"/>
                        <a:t>(P) / </a:t>
                      </a:r>
                      <a:r>
                        <a:rPr lang="ko-KR" altLang="en-US" sz="1600" dirty="0"/>
                        <a:t>댓글</a:t>
                      </a:r>
                      <a:r>
                        <a:rPr lang="en-US" altLang="ko-KR" sz="1600" dirty="0"/>
                        <a:t>(C)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PNUM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글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댓글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 번호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REASON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신고 사유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REG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신고 시간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MEMBER_REPORT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신고된 회원 정보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082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48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27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309972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785653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543812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EMPID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사원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PK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FOREIGN KEY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MEMBERINFO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(MEMID)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JOB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직무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HIREDATE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입사일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SYSDATE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SAL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연봉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STATUS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직급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상태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REF_DATE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상태 변경일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LEAVING_REASON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퇴사 사유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VARCHAR2(4000)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08746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EMP_INFO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사원 정보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746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443918A-2314-9D34-4505-4A948B787FC5}"/>
              </a:ext>
            </a:extLst>
          </p:cNvPr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5BB204B1-10B1-62DD-CE19-5ED14A56D8C2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정의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E136F6FD-88D9-688B-DA89-59C6FA20B95C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23E92A5D-2B27-33A6-24D7-68389E7FB5DD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0C0B37D-0089-93A5-11F0-9DE83A3163B3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3" name="Group 8">
                <a:extLst>
                  <a:ext uri="{FF2B5EF4-FFF2-40B4-BE49-F238E27FC236}">
                    <a16:creationId xmlns:a16="http://schemas.microsoft.com/office/drawing/2014/main" id="{F7932E67-E8B6-5134-0C1D-40810236D2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9A328737-4699-07D7-195B-6C32505DF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A0D3FAC4-3DFC-E149-0078-1B8B0F50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2519B4C-15AA-36E9-D2F9-F9F485486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74048380-F337-196D-ED50-EBD4A3BF1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14F97FDF-5E2A-18E8-5AAF-A52BD8DD27A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9" name="Freeform 20">
                  <a:extLst>
                    <a:ext uri="{FF2B5EF4-FFF2-40B4-BE49-F238E27FC236}">
                      <a16:creationId xmlns:a16="http://schemas.microsoft.com/office/drawing/2014/main" id="{6793072A-F441-6E55-1378-F84B91A9C0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21">
                  <a:extLst>
                    <a:ext uri="{FF2B5EF4-FFF2-40B4-BE49-F238E27FC236}">
                      <a16:creationId xmlns:a16="http://schemas.microsoft.com/office/drawing/2014/main" id="{EA3F005B-737C-2464-3F7B-851BD3157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6FE1A5B3-F4B4-870A-EEA8-CDC5D70DA0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AA0C1B24-0B47-44F4-F687-9B66EE99C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F9A67B-0198-EC17-2361-3422A741A61A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3892C4F-2BA9-9C33-2B7A-A2210EE9E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A3DC139-405C-104C-6449-64955D313D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292B6-FCBE-ABD7-8D24-4645888D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EDC67-F0DB-498C-A90C-DDAD44134355}" type="slidenum">
              <a:rPr lang="ko-KR" altLang="en-US" smtClean="0"/>
              <a:t>49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07E9530-7CA5-CA31-57D4-26CD1CD39929}"/>
              </a:ext>
            </a:extLst>
          </p:cNvPr>
          <p:cNvGraphicFramePr>
            <a:graphicFrameLocks noGrp="1"/>
          </p:cNvGraphicFramePr>
          <p:nvPr/>
        </p:nvGraphicFramePr>
        <p:xfrm>
          <a:off x="400048" y="1655055"/>
          <a:ext cx="1154506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527">
                  <a:extLst>
                    <a:ext uri="{9D8B030D-6E8A-4147-A177-3AD203B41FA5}">
                      <a16:colId xmlns:a16="http://schemas.microsoft.com/office/drawing/2014/main" val="3180212575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874737813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665032329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069996807"/>
                    </a:ext>
                  </a:extLst>
                </a:gridCol>
                <a:gridCol w="1243488">
                  <a:extLst>
                    <a:ext uri="{9D8B030D-6E8A-4147-A177-3AD203B41FA5}">
                      <a16:colId xmlns:a16="http://schemas.microsoft.com/office/drawing/2014/main" val="2402012749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56667218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2895895255"/>
                    </a:ext>
                  </a:extLst>
                </a:gridCol>
                <a:gridCol w="1443133">
                  <a:extLst>
                    <a:ext uri="{9D8B030D-6E8A-4147-A177-3AD203B41FA5}">
                      <a16:colId xmlns:a16="http://schemas.microsoft.com/office/drawing/2014/main" val="1260302532"/>
                    </a:ext>
                  </a:extLst>
                </a:gridCol>
              </a:tblGrid>
              <a:tr h="26349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컬럼명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NOT NULL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DEFAULT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96648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EBNUM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사내 글 번호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EB_SEQ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875379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SUBJECT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글 제목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51621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POST_CONTENT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글 내용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80368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WRITER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작성자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VARCHAR2(1000)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FOREIGN KEY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EMP_INFO (EMPID)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08360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BOARD_TYPE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게시판 타입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5059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READCNT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조회수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56144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REG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작성일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SYSDATE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08746"/>
                  </a:ext>
                </a:extLst>
              </a:tr>
              <a:tr h="26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STATUS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상태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NUMBER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 : </a:t>
                      </a:r>
                      <a:r>
                        <a:rPr lang="ko-KR" altLang="en-US" sz="1600" dirty="0"/>
                        <a:t>게시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1 : </a:t>
                      </a:r>
                      <a:r>
                        <a:rPr lang="ko-KR" altLang="en-US" sz="1600" dirty="0"/>
                        <a:t>삭제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283263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A3A032-9C19-C678-CCC6-BB0BA23CC3B1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905076"/>
          <a:ext cx="11545061" cy="54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265">
                  <a:extLst>
                    <a:ext uri="{9D8B030D-6E8A-4147-A177-3AD203B41FA5}">
                      <a16:colId xmlns:a16="http://schemas.microsoft.com/office/drawing/2014/main" val="857880122"/>
                    </a:ext>
                  </a:extLst>
                </a:gridCol>
                <a:gridCol w="2886265">
                  <a:extLst>
                    <a:ext uri="{9D8B030D-6E8A-4147-A177-3AD203B41FA5}">
                      <a16:colId xmlns:a16="http://schemas.microsoft.com/office/drawing/2014/main" val="3852686882"/>
                    </a:ext>
                  </a:extLst>
                </a:gridCol>
                <a:gridCol w="1003114">
                  <a:extLst>
                    <a:ext uri="{9D8B030D-6E8A-4147-A177-3AD203B41FA5}">
                      <a16:colId xmlns:a16="http://schemas.microsoft.com/office/drawing/2014/main" val="174310619"/>
                    </a:ext>
                  </a:extLst>
                </a:gridCol>
                <a:gridCol w="4769417">
                  <a:extLst>
                    <a:ext uri="{9D8B030D-6E8A-4147-A177-3AD203B41FA5}">
                      <a16:colId xmlns:a16="http://schemas.microsoft.com/office/drawing/2014/main" val="2489309853"/>
                    </a:ext>
                  </a:extLst>
                </a:gridCol>
              </a:tblGrid>
              <a:tr h="547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EMP_BOARD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solidFill>
                      <a:srgbClr val="FFD37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사내 게시판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직원공지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85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구현목표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벤치마킹 사이트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메인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853861" y="996462"/>
            <a:ext cx="1324073" cy="4318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HRD-Net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13500"/>
              </p:ext>
            </p:extLst>
          </p:nvPr>
        </p:nvGraphicFramePr>
        <p:xfrm>
          <a:off x="3674225" y="1569265"/>
          <a:ext cx="8229600" cy="4679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978">
                  <a:extLst>
                    <a:ext uri="{9D8B030D-6E8A-4147-A177-3AD203B41FA5}">
                      <a16:colId xmlns:a16="http://schemas.microsoft.com/office/drawing/2014/main" val="2727755579"/>
                    </a:ext>
                  </a:extLst>
                </a:gridCol>
                <a:gridCol w="3437822">
                  <a:extLst>
                    <a:ext uri="{9D8B030D-6E8A-4147-A177-3AD203B41FA5}">
                      <a16:colId xmlns:a16="http://schemas.microsoft.com/office/drawing/2014/main" val="755540208"/>
                    </a:ext>
                  </a:extLst>
                </a:gridCol>
                <a:gridCol w="3416561">
                  <a:extLst>
                    <a:ext uri="{9D8B030D-6E8A-4147-A177-3AD203B41FA5}">
                      <a16:colId xmlns:a16="http://schemas.microsoft.com/office/drawing/2014/main" val="539908591"/>
                    </a:ext>
                  </a:extLst>
                </a:gridCol>
                <a:gridCol w="698239">
                  <a:extLst>
                    <a:ext uri="{9D8B030D-6E8A-4147-A177-3AD203B41FA5}">
                      <a16:colId xmlns:a16="http://schemas.microsoft.com/office/drawing/2014/main" val="1369968297"/>
                    </a:ext>
                  </a:extLst>
                </a:gridCol>
              </a:tblGrid>
              <a:tr h="4679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525252"/>
                          </a:solidFill>
                        </a:rPr>
                        <a:t>장점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Qnet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응시 가능한 모든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자격증 검색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정렬 기능을 통해 조회수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관심 수가 높은 자격증 순으로 나열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해당 자격증의 ‘관련정보보기’ 탭에서 훈련과정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일자리 관련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게시글로 이동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관심자격증으로 등록 시 마이페이지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나의 관심정보에서 모아 보기 가능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자격증의 ‘관련정보보기’ 탭 클릭 시 대부분 상세정보 등록 되어있지 않음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525252"/>
                          </a:solidFill>
                        </a:rPr>
                        <a:t>단점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827559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58D95071-09FB-32B8-7208-821265541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1" y="1707148"/>
            <a:ext cx="2852536" cy="30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17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DB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설계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테이블 관계도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559DE-4F21-BD6D-BEDD-40690D0B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91" y="964547"/>
            <a:ext cx="10399033" cy="56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33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개발환경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07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30" name="표 3">
            <a:extLst>
              <a:ext uri="{FF2B5EF4-FFF2-40B4-BE49-F238E27FC236}">
                <a16:creationId xmlns:a16="http://schemas.microsoft.com/office/drawing/2014/main" id="{795A78A7-3E60-85DD-ECE0-B7FC73287F98}"/>
              </a:ext>
            </a:extLst>
          </p:cNvPr>
          <p:cNvGraphicFramePr>
            <a:graphicFrameLocks noGrp="1"/>
          </p:cNvGraphicFramePr>
          <p:nvPr/>
        </p:nvGraphicFramePr>
        <p:xfrm>
          <a:off x="1970147" y="1606408"/>
          <a:ext cx="8128000" cy="388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673">
                  <a:extLst>
                    <a:ext uri="{9D8B030D-6E8A-4147-A177-3AD203B41FA5}">
                      <a16:colId xmlns:a16="http://schemas.microsoft.com/office/drawing/2014/main" val="2266454164"/>
                    </a:ext>
                  </a:extLst>
                </a:gridCol>
                <a:gridCol w="5833327">
                  <a:extLst>
                    <a:ext uri="{9D8B030D-6E8A-4147-A177-3AD203B41FA5}">
                      <a16:colId xmlns:a16="http://schemas.microsoft.com/office/drawing/2014/main" val="1228159129"/>
                    </a:ext>
                  </a:extLst>
                </a:gridCol>
              </a:tblGrid>
              <a:tr h="55470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559492"/>
                  </a:ext>
                </a:extLst>
              </a:tr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OS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Window10 / 11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067652"/>
                  </a:ext>
                </a:extLst>
              </a:tr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Language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JAVA (11.0.14), JavaScript(1.7), HTML(5 / 4.01)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203532"/>
                  </a:ext>
                </a:extLst>
              </a:tr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DBMS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OracleDatabase</a:t>
                      </a:r>
                      <a:r>
                        <a:rPr lang="en-US" altLang="ko-KR" sz="18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 19c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52856"/>
                  </a:ext>
                </a:extLst>
              </a:tr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Tool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STS(3.9.18)/ SQL Developer(21.4.3.063)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796442"/>
                  </a:ext>
                </a:extLst>
              </a:tr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Server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TOMCAT v9.0</a:t>
                      </a:r>
                      <a:endParaRPr lang="ko-KR" altLang="en-US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895448"/>
                  </a:ext>
                </a:extLst>
              </a:tr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Browser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rPr>
                        <a:t>Google Chrome / Microsoft Edge</a:t>
                      </a:r>
                      <a:endParaRPr lang="ko-KR" altLang="en-US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455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229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개발환경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(API)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246888" y="800100"/>
            <a:ext cx="377104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관련 패키지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95A78A7-3E60-85DD-ECE0-B7FC73287F98}"/>
              </a:ext>
            </a:extLst>
          </p:cNvPr>
          <p:cNvGraphicFramePr>
            <a:graphicFrameLocks noGrp="1"/>
          </p:cNvGraphicFramePr>
          <p:nvPr/>
        </p:nvGraphicFramePr>
        <p:xfrm>
          <a:off x="2155444" y="2098298"/>
          <a:ext cx="8128000" cy="332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673">
                  <a:extLst>
                    <a:ext uri="{9D8B030D-6E8A-4147-A177-3AD203B41FA5}">
                      <a16:colId xmlns:a16="http://schemas.microsoft.com/office/drawing/2014/main" val="2266454164"/>
                    </a:ext>
                  </a:extLst>
                </a:gridCol>
                <a:gridCol w="5833327">
                  <a:extLst>
                    <a:ext uri="{9D8B030D-6E8A-4147-A177-3AD203B41FA5}">
                      <a16:colId xmlns:a16="http://schemas.microsoft.com/office/drawing/2014/main" val="1228159129"/>
                    </a:ext>
                  </a:extLst>
                </a:gridCol>
              </a:tblGrid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패키지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559492"/>
                  </a:ext>
                </a:extLst>
              </a:tr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httr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 Connection</a:t>
                      </a:r>
                      <a:r>
                        <a:rPr lang="ko-KR" altLang="en-US" dirty="0"/>
                        <a:t>을 통한 작업을 위한 라이브러리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067652"/>
                  </a:ext>
                </a:extLst>
              </a:tr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stringr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문자열과 정규 표현식 관련 패키지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203532"/>
                  </a:ext>
                </a:extLst>
              </a:tr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rvest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정적 </a:t>
                      </a:r>
                      <a:r>
                        <a:rPr lang="ko-KR" altLang="en-US" dirty="0" err="1"/>
                        <a:t>크롤링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52856"/>
                  </a:ext>
                </a:extLst>
              </a:tr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Rselenium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동적 </a:t>
                      </a:r>
                      <a:r>
                        <a:rPr lang="ko-KR" altLang="en-US" dirty="0" err="1"/>
                        <a:t>크롤링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796442"/>
                  </a:ext>
                </a:extLst>
              </a:tr>
              <a:tr h="55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RServe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자바에서 </a:t>
                      </a: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코드 </a:t>
                      </a:r>
                      <a:r>
                        <a:rPr lang="ko-KR" altLang="en-US" dirty="0" err="1"/>
                        <a:t>동작시키기</a:t>
                      </a:r>
                      <a:r>
                        <a:rPr lang="ko-KR" altLang="en-US" dirty="0"/>
                        <a:t> 위한 서버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895448"/>
                  </a:ext>
                </a:extLst>
              </a:tr>
            </a:tbl>
          </a:graphicData>
        </a:graphic>
      </p:graphicFrame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3D108F16-F431-C0A9-30C7-5CFCA843CC2C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07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941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개발환경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(API)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729357" y="665175"/>
            <a:ext cx="264633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패키지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95A78A7-3E60-85DD-ECE0-B7FC73287F98}"/>
              </a:ext>
            </a:extLst>
          </p:cNvPr>
          <p:cNvGraphicFramePr>
            <a:graphicFrameLocks noGrp="1"/>
          </p:cNvGraphicFramePr>
          <p:nvPr/>
        </p:nvGraphicFramePr>
        <p:xfrm>
          <a:off x="2132410" y="1401017"/>
          <a:ext cx="8128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673">
                  <a:extLst>
                    <a:ext uri="{9D8B030D-6E8A-4147-A177-3AD203B41FA5}">
                      <a16:colId xmlns:a16="http://schemas.microsoft.com/office/drawing/2014/main" val="2266454164"/>
                    </a:ext>
                  </a:extLst>
                </a:gridCol>
                <a:gridCol w="5833327">
                  <a:extLst>
                    <a:ext uri="{9D8B030D-6E8A-4147-A177-3AD203B41FA5}">
                      <a16:colId xmlns:a16="http://schemas.microsoft.com/office/drawing/2014/main" val="1228159129"/>
                    </a:ext>
                  </a:extLst>
                </a:gridCol>
              </a:tblGrid>
              <a:tr h="243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패키지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559492"/>
                  </a:ext>
                </a:extLst>
              </a:tr>
              <a:tr h="320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chart.js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차트그리기용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js</a:t>
                      </a:r>
                      <a:r>
                        <a:rPr lang="en-US" altLang="ko-KR" dirty="0"/>
                        <a:t> API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067652"/>
                  </a:ext>
                </a:extLst>
              </a:tr>
              <a:tr h="320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Mail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Sts</a:t>
                      </a:r>
                      <a:r>
                        <a:rPr lang="ko-KR" altLang="en-US" dirty="0"/>
                        <a:t>의 패키지인 </a:t>
                      </a:r>
                      <a:r>
                        <a:rPr lang="en-US" altLang="ko-KR" dirty="0"/>
                        <a:t>mail</a:t>
                      </a:r>
                      <a:r>
                        <a:rPr lang="ko-KR" altLang="en-US" dirty="0"/>
                        <a:t>을 통해 메일 전송 기능 구현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203532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80BC14-5971-4EB0-96CD-5124C811806C}"/>
              </a:ext>
            </a:extLst>
          </p:cNvPr>
          <p:cNvSpPr/>
          <p:nvPr/>
        </p:nvSpPr>
        <p:spPr>
          <a:xfrm>
            <a:off x="729357" y="2265301"/>
            <a:ext cx="188049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 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</a:p>
        </p:txBody>
      </p:sp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C51D4ED6-9792-D5F3-406B-D07F37AB5039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07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4" name="표 3">
            <a:extLst>
              <a:ext uri="{FF2B5EF4-FFF2-40B4-BE49-F238E27FC236}">
                <a16:creationId xmlns:a16="http://schemas.microsoft.com/office/drawing/2014/main" id="{E929DA3E-8247-9C9B-6942-9E2C09AE6542}"/>
              </a:ext>
            </a:extLst>
          </p:cNvPr>
          <p:cNvGraphicFramePr>
            <a:graphicFrameLocks noGrp="1"/>
          </p:cNvGraphicFramePr>
          <p:nvPr/>
        </p:nvGraphicFramePr>
        <p:xfrm>
          <a:off x="2132410" y="3250253"/>
          <a:ext cx="81280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673">
                  <a:extLst>
                    <a:ext uri="{9D8B030D-6E8A-4147-A177-3AD203B41FA5}">
                      <a16:colId xmlns:a16="http://schemas.microsoft.com/office/drawing/2014/main" val="2266454164"/>
                    </a:ext>
                  </a:extLst>
                </a:gridCol>
                <a:gridCol w="5833327">
                  <a:extLst>
                    <a:ext uri="{9D8B030D-6E8A-4147-A177-3AD203B41FA5}">
                      <a16:colId xmlns:a16="http://schemas.microsoft.com/office/drawing/2014/main" val="1228159129"/>
                    </a:ext>
                  </a:extLst>
                </a:gridCol>
              </a:tblGrid>
              <a:tr h="350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패키지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559492"/>
                  </a:ext>
                </a:extLst>
              </a:tr>
              <a:tr h="612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Daum</a:t>
                      </a:r>
                      <a:r>
                        <a:rPr lang="ko-KR" altLang="en-US" dirty="0"/>
                        <a:t> 우편번호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웹사이트에서 주소를 입력 받을 때 필요한 우편번호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기능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067652"/>
                  </a:ext>
                </a:extLst>
              </a:tr>
              <a:tr h="612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Google Analytics v4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방문자 통계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프로젝트 화면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조회 및 세션 타임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자주 방문한 페이지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사용자 수 증가 등</a:t>
                      </a:r>
                      <a:r>
                        <a:rPr lang="en-US" altLang="ko-KR" dirty="0"/>
                        <a:t>(GA site)</a:t>
                      </a:r>
                      <a:r>
                        <a:rPr lang="ko-KR" altLang="en-US" dirty="0"/>
                        <a:t> 웹사이트 통계 기록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544395"/>
                  </a:ext>
                </a:extLst>
              </a:tr>
              <a:tr h="350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fullCalendar</a:t>
                      </a:r>
                      <a:r>
                        <a:rPr lang="en-US" altLang="ko-KR" dirty="0"/>
                        <a:t> 5.11.0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Javascript</a:t>
                      </a:r>
                      <a:r>
                        <a:rPr lang="ko-KR" altLang="en-US" dirty="0"/>
                        <a:t>로 일정 관련 캘린더를 시각화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753242"/>
                  </a:ext>
                </a:extLst>
              </a:tr>
              <a:tr h="350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jQuery 3.6.0 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Javascript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라이브러리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13270"/>
                  </a:ext>
                </a:extLst>
              </a:tr>
              <a:tr h="350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Bootstrap 4.6.1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Css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디자인 관련 라이브러리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51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356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873987-2580-4C91-7DFC-9F7BF9983CF3}"/>
              </a:ext>
            </a:extLst>
          </p:cNvPr>
          <p:cNvSpPr/>
          <p:nvPr/>
        </p:nvSpPr>
        <p:spPr>
          <a:xfrm>
            <a:off x="5124404" y="1045083"/>
            <a:ext cx="2109150" cy="452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로그인 시 쿠키 사용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CAB6209-C9EC-B3EE-5EBF-F41A03950C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8397"/>
            <a:ext cx="5207940" cy="49818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6022D8-3338-E8D3-B91C-2A7E80979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7" y="1045083"/>
            <a:ext cx="4235668" cy="3321221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2C6C97C-0434-430A-19E4-515F886395F5}"/>
              </a:ext>
            </a:extLst>
          </p:cNvPr>
          <p:cNvSpPr/>
          <p:nvPr/>
        </p:nvSpPr>
        <p:spPr>
          <a:xfrm rot="16200000">
            <a:off x="4351582" y="2565486"/>
            <a:ext cx="261897" cy="15825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0523D2-FB77-9FB3-FC62-ACD2A3EC3DB7}"/>
              </a:ext>
            </a:extLst>
          </p:cNvPr>
          <p:cNvSpPr/>
          <p:nvPr/>
        </p:nvSpPr>
        <p:spPr>
          <a:xfrm>
            <a:off x="2243668" y="3064932"/>
            <a:ext cx="1092200" cy="558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65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prstClr val="white"/>
                  </a:solidFill>
                </a:rPr>
                <a:t>ㄴㄴ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873987-2580-4C91-7DFC-9F7BF9983CF3}"/>
              </a:ext>
            </a:extLst>
          </p:cNvPr>
          <p:cNvSpPr/>
          <p:nvPr/>
        </p:nvSpPr>
        <p:spPr>
          <a:xfrm>
            <a:off x="5124404" y="1045083"/>
            <a:ext cx="2109150" cy="452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이메일 기능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0523D2-FB77-9FB3-FC62-ACD2A3EC3DB7}"/>
              </a:ext>
            </a:extLst>
          </p:cNvPr>
          <p:cNvSpPr/>
          <p:nvPr/>
        </p:nvSpPr>
        <p:spPr>
          <a:xfrm>
            <a:off x="2243668" y="3064932"/>
            <a:ext cx="1092200" cy="558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6DCCB3C-560B-C5FF-A2DE-DDEC6273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6" y="1703409"/>
            <a:ext cx="4996992" cy="365599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DC8CBE-FB62-92BB-68DE-414FD0BC4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984" y="2153441"/>
            <a:ext cx="3418221" cy="355599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50B056C-4FD3-C06C-D932-18BB453099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07" y="3508372"/>
            <a:ext cx="3410477" cy="308635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5228207-9A16-BC7D-27CB-F82BF0806C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831" y="1838834"/>
            <a:ext cx="3346059" cy="999714"/>
          </a:xfrm>
          <a:prstGeom prst="rect">
            <a:avLst/>
          </a:prstGeom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F3684C52-03C5-EAB1-9F85-637E1926095C}"/>
              </a:ext>
            </a:extLst>
          </p:cNvPr>
          <p:cNvSpPr/>
          <p:nvPr/>
        </p:nvSpPr>
        <p:spPr>
          <a:xfrm rot="10800000">
            <a:off x="6891952" y="2940665"/>
            <a:ext cx="132201" cy="59074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9BDB6-6A39-4B8B-295B-970D67BC18B7}"/>
              </a:ext>
            </a:extLst>
          </p:cNvPr>
          <p:cNvSpPr txBox="1"/>
          <p:nvPr/>
        </p:nvSpPr>
        <p:spPr>
          <a:xfrm>
            <a:off x="9925128" y="1784109"/>
            <a:ext cx="213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Script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AB631D25-5F05-25F8-8F6B-7A0511B15A0E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212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226B5582-138D-1AED-3CBB-193F6E947EA4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34" name="사각형: 둥근 한쪽 모서리 33">
              <a:extLst>
                <a:ext uri="{FF2B5EF4-FFF2-40B4-BE49-F238E27FC236}">
                  <a16:creationId xmlns:a16="http://schemas.microsoft.com/office/drawing/2014/main" id="{3947CB7A-B5ED-12E7-7A78-C822DAD7707E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5" name="사각형: 둥근 한쪽 모서리 34">
              <a:extLst>
                <a:ext uri="{FF2B5EF4-FFF2-40B4-BE49-F238E27FC236}">
                  <a16:creationId xmlns:a16="http://schemas.microsoft.com/office/drawing/2014/main" id="{85808990-38A1-B91F-AB82-11836BCF1400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highlight>
                  <a:srgbClr val="FFFF00"/>
                </a:highlight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190BD99-18B9-DBDD-F3B3-C93FB0DF8B74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37" name="Group 8">
                <a:extLst>
                  <a:ext uri="{FF2B5EF4-FFF2-40B4-BE49-F238E27FC236}">
                    <a16:creationId xmlns:a16="http://schemas.microsoft.com/office/drawing/2014/main" id="{B3D55F42-1438-94C5-C50E-2FA34EB1A2E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6" name="Freeform 9">
                  <a:extLst>
                    <a:ext uri="{FF2B5EF4-FFF2-40B4-BE49-F238E27FC236}">
                      <a16:creationId xmlns:a16="http://schemas.microsoft.com/office/drawing/2014/main" id="{B2A1BDC1-F4DD-C7B1-D7E5-BB1BF4FF0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7" name="Freeform 10">
                  <a:extLst>
                    <a:ext uri="{FF2B5EF4-FFF2-40B4-BE49-F238E27FC236}">
                      <a16:creationId xmlns:a16="http://schemas.microsoft.com/office/drawing/2014/main" id="{36AE4C12-BFD6-57A4-E92B-52176222D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F4743A49-874E-D8E8-15B4-69408D0D3A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440C8874-14FE-4120-A6BE-8B283E166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38" name="Group 19">
                <a:extLst>
                  <a:ext uri="{FF2B5EF4-FFF2-40B4-BE49-F238E27FC236}">
                    <a16:creationId xmlns:a16="http://schemas.microsoft.com/office/drawing/2014/main" id="{5322207E-87A9-0CFC-3594-6E5ED23FD4F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3" name="Freeform 20">
                  <a:extLst>
                    <a:ext uri="{FF2B5EF4-FFF2-40B4-BE49-F238E27FC236}">
                      <a16:creationId xmlns:a16="http://schemas.microsoft.com/office/drawing/2014/main" id="{5969169A-C606-EBEE-0186-C6AA1978AA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4" name="Freeform 21">
                  <a:extLst>
                    <a:ext uri="{FF2B5EF4-FFF2-40B4-BE49-F238E27FC236}">
                      <a16:creationId xmlns:a16="http://schemas.microsoft.com/office/drawing/2014/main" id="{150B4651-CA4D-61F5-8E1B-7A9494DAAB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5" name="Freeform 22">
                  <a:extLst>
                    <a:ext uri="{FF2B5EF4-FFF2-40B4-BE49-F238E27FC236}">
                      <a16:creationId xmlns:a16="http://schemas.microsoft.com/office/drawing/2014/main" id="{3CFE74D3-E478-61BD-CEDC-09F9B59A07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39" name="Freeform 30">
                <a:extLst>
                  <a:ext uri="{FF2B5EF4-FFF2-40B4-BE49-F238E27FC236}">
                    <a16:creationId xmlns:a16="http://schemas.microsoft.com/office/drawing/2014/main" id="{14933EA5-AC08-383F-5834-E265FD77C6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98E4E82-7E4A-6526-7A6D-747554BEF044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AC585880-6F29-F688-6358-85D91316BD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D2E40BD-5A4E-56CF-5175-6B0A96A6735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873987-2580-4C91-7DFC-9F7BF9983CF3}"/>
              </a:ext>
            </a:extLst>
          </p:cNvPr>
          <p:cNvSpPr/>
          <p:nvPr/>
        </p:nvSpPr>
        <p:spPr>
          <a:xfrm>
            <a:off x="5124404" y="1045083"/>
            <a:ext cx="2109150" cy="452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 가입 </a:t>
            </a:r>
            <a:r>
              <a:rPr lang="en-US" altLang="ko-KR" sz="1000" dirty="0" err="1">
                <a:solidFill>
                  <a:schemeClr val="tx1"/>
                </a:solidFill>
              </a:rPr>
              <a:t>Daum</a:t>
            </a:r>
            <a:r>
              <a:rPr lang="ko-KR" altLang="en-US" sz="1000" dirty="0">
                <a:solidFill>
                  <a:schemeClr val="tx1"/>
                </a:solidFill>
              </a:rPr>
              <a:t>주소</a:t>
            </a:r>
            <a:r>
              <a:rPr lang="en-US" altLang="ko-KR" sz="1000" dirty="0" err="1">
                <a:solidFill>
                  <a:schemeClr val="tx1"/>
                </a:solidFill>
              </a:rPr>
              <a:t>Api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" y="1941440"/>
            <a:ext cx="5046005" cy="3693966"/>
          </a:xfrm>
          <a:prstGeom prst="rect">
            <a:avLst/>
          </a:prstGeom>
        </p:spPr>
      </p:pic>
      <p:sp>
        <p:nvSpPr>
          <p:cNvPr id="31" name="화살표: 아래쪽 36">
            <a:extLst>
              <a:ext uri="{FF2B5EF4-FFF2-40B4-BE49-F238E27FC236}">
                <a16:creationId xmlns:a16="http://schemas.microsoft.com/office/drawing/2014/main" id="{F3684C52-03C5-EAB1-9F85-637E1926095C}"/>
              </a:ext>
            </a:extLst>
          </p:cNvPr>
          <p:cNvSpPr/>
          <p:nvPr/>
        </p:nvSpPr>
        <p:spPr>
          <a:xfrm rot="16200000" flipH="1">
            <a:off x="4502893" y="2382971"/>
            <a:ext cx="346707" cy="425319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908" y="2327601"/>
            <a:ext cx="2933422" cy="1719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908" y="2654905"/>
            <a:ext cx="2826657" cy="1732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74" y="1941440"/>
            <a:ext cx="4431211" cy="3874469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FF51ABFA-F5A4-91A2-7F42-06D2F54D9536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88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prstClr val="white"/>
                  </a:solidFill>
                </a:rPr>
                <a:t>ㄴㄴ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873987-2580-4C91-7DFC-9F7BF9983CF3}"/>
              </a:ext>
            </a:extLst>
          </p:cNvPr>
          <p:cNvSpPr/>
          <p:nvPr/>
        </p:nvSpPr>
        <p:spPr>
          <a:xfrm>
            <a:off x="5124404" y="1045083"/>
            <a:ext cx="2109150" cy="452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 가입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유효성 검사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" y="1941440"/>
            <a:ext cx="5046005" cy="36939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87" y="1783403"/>
            <a:ext cx="3462713" cy="3538603"/>
          </a:xfrm>
          <a:prstGeom prst="rect">
            <a:avLst/>
          </a:prstGeom>
        </p:spPr>
      </p:pic>
      <p:sp>
        <p:nvSpPr>
          <p:cNvPr id="31" name="화살표: 아래쪽 36">
            <a:extLst>
              <a:ext uri="{FF2B5EF4-FFF2-40B4-BE49-F238E27FC236}">
                <a16:creationId xmlns:a16="http://schemas.microsoft.com/office/drawing/2014/main" id="{F3684C52-03C5-EAB1-9F85-637E1926095C}"/>
              </a:ext>
            </a:extLst>
          </p:cNvPr>
          <p:cNvSpPr/>
          <p:nvPr/>
        </p:nvSpPr>
        <p:spPr>
          <a:xfrm rot="14983469" flipH="1">
            <a:off x="2752952" y="2380443"/>
            <a:ext cx="214553" cy="446399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109" y="1300077"/>
            <a:ext cx="1627367" cy="26395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508" y="1323244"/>
            <a:ext cx="1976460" cy="268147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28" y="4004722"/>
            <a:ext cx="1797633" cy="25389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329" y="4313987"/>
            <a:ext cx="2832973" cy="1619592"/>
          </a:xfrm>
          <a:prstGeom prst="rect">
            <a:avLst/>
          </a:prstGeom>
        </p:spPr>
      </p:pic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879A4C77-3BC6-0142-061D-65A12434F190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61BFAD-EDB0-4644-7B3C-7BB7CA6B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" y="918809"/>
            <a:ext cx="4706713" cy="1772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8DFB16-C21C-C24D-CF55-9A786E04E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53" y="2831227"/>
            <a:ext cx="4706713" cy="199564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54DB71A-8702-BB6E-F9C6-467DA3C58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731" y="2598166"/>
            <a:ext cx="6124076" cy="39543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520CC1F-058D-13F8-CC4F-43A890649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733" y="1635674"/>
            <a:ext cx="6131509" cy="756877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93BAD735-AF3A-271C-10AD-B9FA490F0288}"/>
              </a:ext>
            </a:extLst>
          </p:cNvPr>
          <p:cNvSpPr/>
          <p:nvPr/>
        </p:nvSpPr>
        <p:spPr>
          <a:xfrm>
            <a:off x="516467" y="2160637"/>
            <a:ext cx="347133" cy="2438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68A94C8-F222-AD8D-E0ED-25C69C8E9FBF}"/>
              </a:ext>
            </a:extLst>
          </p:cNvPr>
          <p:cNvSpPr/>
          <p:nvPr/>
        </p:nvSpPr>
        <p:spPr>
          <a:xfrm>
            <a:off x="462591" y="4340647"/>
            <a:ext cx="347133" cy="2438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873987-2580-4C91-7DFC-9F7BF9983CF3}"/>
              </a:ext>
            </a:extLst>
          </p:cNvPr>
          <p:cNvSpPr/>
          <p:nvPr/>
        </p:nvSpPr>
        <p:spPr>
          <a:xfrm>
            <a:off x="5124404" y="1045083"/>
            <a:ext cx="2109150" cy="452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 CRUD </a:t>
            </a:r>
            <a:r>
              <a:rPr lang="ko-KR" altLang="en-US" sz="1000" dirty="0">
                <a:solidFill>
                  <a:schemeClr val="tx1"/>
                </a:solidFill>
              </a:rPr>
              <a:t>공통 메서드는 별도 메서드로 작성 후 불러옴</a:t>
            </a: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B66C1EAE-0094-1009-8931-1AFC5E573592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60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61BFAD-EDB0-4644-7B3C-7BB7CA6B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" y="918809"/>
            <a:ext cx="4706713" cy="1772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8DFB16-C21C-C24D-CF55-9A786E04E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53" y="2831227"/>
            <a:ext cx="4706713" cy="1995646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93BAD735-AF3A-271C-10AD-B9FA490F0288}"/>
              </a:ext>
            </a:extLst>
          </p:cNvPr>
          <p:cNvSpPr/>
          <p:nvPr/>
        </p:nvSpPr>
        <p:spPr>
          <a:xfrm>
            <a:off x="516467" y="2160637"/>
            <a:ext cx="347133" cy="2438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68A94C8-F222-AD8D-E0ED-25C69C8E9FBF}"/>
              </a:ext>
            </a:extLst>
          </p:cNvPr>
          <p:cNvSpPr/>
          <p:nvPr/>
        </p:nvSpPr>
        <p:spPr>
          <a:xfrm>
            <a:off x="462591" y="4340647"/>
            <a:ext cx="347133" cy="2438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8B74E5-BAFD-B8D0-08BD-250C7DA3B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731" y="1703741"/>
            <a:ext cx="2955466" cy="461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9912EA-0FE3-7E93-C3D9-9F50D3800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731" y="2367415"/>
            <a:ext cx="3685475" cy="1389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90D061-C127-6C49-2728-4D188CEF4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731" y="4687594"/>
            <a:ext cx="4105988" cy="684331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458ECEE-F9EC-4B1A-9FDF-8EE9B8A9C7C5}"/>
              </a:ext>
            </a:extLst>
          </p:cNvPr>
          <p:cNvSpPr/>
          <p:nvPr/>
        </p:nvSpPr>
        <p:spPr>
          <a:xfrm>
            <a:off x="5121731" y="918809"/>
            <a:ext cx="2564944" cy="5869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공지 글에 대한 쓰기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수정권한은 </a:t>
            </a:r>
            <a:r>
              <a:rPr lang="en-US" altLang="ko-KR" sz="1000" dirty="0" err="1">
                <a:solidFill>
                  <a:schemeClr val="tx1"/>
                </a:solidFill>
              </a:rPr>
              <a:t>member_status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회원등급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가 관리자</a:t>
            </a:r>
            <a:r>
              <a:rPr lang="en-US" altLang="ko-KR" sz="1000" dirty="0">
                <a:solidFill>
                  <a:schemeClr val="tx1"/>
                </a:solidFill>
              </a:rPr>
              <a:t>(1)</a:t>
            </a:r>
            <a:r>
              <a:rPr lang="ko-KR" altLang="en-US" sz="1000" dirty="0">
                <a:solidFill>
                  <a:schemeClr val="tx1"/>
                </a:solidFill>
              </a:rPr>
              <a:t>인 경우만 가능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F46455E-E894-2083-1698-9E367AF06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1731" y="3959459"/>
            <a:ext cx="3175602" cy="525762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E1548A6B-3E4D-DAA1-9F8A-E89DBC2674F9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16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구현목표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벤치마킹 사이트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메인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853861" y="996462"/>
            <a:ext cx="1324073" cy="4318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민간자격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정보서비스</a:t>
            </a: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544767"/>
              </p:ext>
            </p:extLst>
          </p:nvPr>
        </p:nvGraphicFramePr>
        <p:xfrm>
          <a:off x="3674225" y="1569265"/>
          <a:ext cx="8229600" cy="4679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978">
                  <a:extLst>
                    <a:ext uri="{9D8B030D-6E8A-4147-A177-3AD203B41FA5}">
                      <a16:colId xmlns:a16="http://schemas.microsoft.com/office/drawing/2014/main" val="2727755579"/>
                    </a:ext>
                  </a:extLst>
                </a:gridCol>
                <a:gridCol w="3437822">
                  <a:extLst>
                    <a:ext uri="{9D8B030D-6E8A-4147-A177-3AD203B41FA5}">
                      <a16:colId xmlns:a16="http://schemas.microsoft.com/office/drawing/2014/main" val="755540208"/>
                    </a:ext>
                  </a:extLst>
                </a:gridCol>
                <a:gridCol w="3416561">
                  <a:extLst>
                    <a:ext uri="{9D8B030D-6E8A-4147-A177-3AD203B41FA5}">
                      <a16:colId xmlns:a16="http://schemas.microsoft.com/office/drawing/2014/main" val="539908591"/>
                    </a:ext>
                  </a:extLst>
                </a:gridCol>
                <a:gridCol w="698239">
                  <a:extLst>
                    <a:ext uri="{9D8B030D-6E8A-4147-A177-3AD203B41FA5}">
                      <a16:colId xmlns:a16="http://schemas.microsoft.com/office/drawing/2014/main" val="1369968297"/>
                    </a:ext>
                  </a:extLst>
                </a:gridCol>
              </a:tblGrid>
              <a:tr h="4679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525252"/>
                          </a:solidFill>
                        </a:rPr>
                        <a:t>장점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등록연도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자격관리기관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사업장소재지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지역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선택과 같이 검색 필터 세분화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민간 자격 뿐만 아니라 국가 자격정보 역시 확인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유효기간 만료 확인 불가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따로 검색 해야함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검정시행일정은 사용자가 사이트로 직접 들어가서 확인해야함</a:t>
                      </a:r>
                      <a:endParaRPr lang="en-US" altLang="ko-KR" sz="14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대다수 자격증의 자격취득현황 데이터가 비어 있음</a:t>
                      </a:r>
                    </a:p>
                    <a:p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525252"/>
                          </a:solidFill>
                        </a:rPr>
                        <a:t>단점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827559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B1DC3F4B-311D-3D38-64AF-906DB51A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0" y="1707148"/>
            <a:ext cx="2832929" cy="28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80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61BFAD-EDB0-4644-7B3C-7BB7CA6B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" y="918809"/>
            <a:ext cx="4706713" cy="1772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8DFB16-C21C-C24D-CF55-9A786E04E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53" y="2831227"/>
            <a:ext cx="4706713" cy="1995646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93BAD735-AF3A-271C-10AD-B9FA490F0288}"/>
              </a:ext>
            </a:extLst>
          </p:cNvPr>
          <p:cNvSpPr/>
          <p:nvPr/>
        </p:nvSpPr>
        <p:spPr>
          <a:xfrm>
            <a:off x="516467" y="2160637"/>
            <a:ext cx="347133" cy="2438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68A94C8-F222-AD8D-E0ED-25C69C8E9FBF}"/>
              </a:ext>
            </a:extLst>
          </p:cNvPr>
          <p:cNvSpPr/>
          <p:nvPr/>
        </p:nvSpPr>
        <p:spPr>
          <a:xfrm>
            <a:off x="462591" y="4340647"/>
            <a:ext cx="347133" cy="2438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655A252-C796-C126-B901-F36741B09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731" y="918809"/>
            <a:ext cx="5571849" cy="80839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361C877-F00B-5D3A-E0FE-C6C01D997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731" y="1849700"/>
            <a:ext cx="5300133" cy="112534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A1F2D42-85AF-5D42-9A7B-FDF329E9F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731" y="3097546"/>
            <a:ext cx="4944533" cy="54277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64F1BF-9E3C-6667-C81D-337ABD2C4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1731" y="3762823"/>
            <a:ext cx="5758887" cy="1302606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EA2BDF20-AE4A-3E10-442D-91DED5158912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15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E0DF6E4-CE4D-F71F-0566-A0C236BD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" y="918809"/>
            <a:ext cx="4706713" cy="177299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7A15330-DA19-B49E-79C2-D7E5C3590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53" y="2831227"/>
            <a:ext cx="4706713" cy="1995646"/>
          </a:xfrm>
          <a:prstGeom prst="rect">
            <a:avLst/>
          </a:prstGeom>
        </p:spPr>
      </p:pic>
      <p:sp>
        <p:nvSpPr>
          <p:cNvPr id="62" name="타원 61">
            <a:extLst>
              <a:ext uri="{FF2B5EF4-FFF2-40B4-BE49-F238E27FC236}">
                <a16:creationId xmlns:a16="http://schemas.microsoft.com/office/drawing/2014/main" id="{E22E6B25-3777-11D9-E39E-92F8190373FD}"/>
              </a:ext>
            </a:extLst>
          </p:cNvPr>
          <p:cNvSpPr/>
          <p:nvPr/>
        </p:nvSpPr>
        <p:spPr>
          <a:xfrm>
            <a:off x="516467" y="2160637"/>
            <a:ext cx="347133" cy="2438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91A1F4C-4122-7E0F-CAB5-B1211ABE834C}"/>
              </a:ext>
            </a:extLst>
          </p:cNvPr>
          <p:cNvSpPr/>
          <p:nvPr/>
        </p:nvSpPr>
        <p:spPr>
          <a:xfrm>
            <a:off x="462591" y="4340647"/>
            <a:ext cx="347133" cy="2438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8563DF-BFE1-1B4E-2648-C5A0E9450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731" y="918809"/>
            <a:ext cx="5121730" cy="228993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28E50BF-9747-C5F3-BE41-524A7B7DF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084" y="3414357"/>
            <a:ext cx="6676087" cy="3364093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56D0BA1-EDF2-F236-AAB0-E75E51C2A4C7}"/>
              </a:ext>
            </a:extLst>
          </p:cNvPr>
          <p:cNvSpPr/>
          <p:nvPr/>
        </p:nvSpPr>
        <p:spPr>
          <a:xfrm>
            <a:off x="5116084" y="3256523"/>
            <a:ext cx="1343983" cy="148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addBoardForm.jsp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31E6F44-0D7B-385D-80FA-4DBBE919BF0E}"/>
              </a:ext>
            </a:extLst>
          </p:cNvPr>
          <p:cNvSpPr/>
          <p:nvPr/>
        </p:nvSpPr>
        <p:spPr>
          <a:xfrm>
            <a:off x="5116084" y="918809"/>
            <a:ext cx="1343983" cy="148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noticeList.jsp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F6B5AD23-A5E4-9725-C0E2-C92F2E4EB6E9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43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FBB6404-109F-5560-350F-CD0F1434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3" y="918809"/>
            <a:ext cx="4474149" cy="5583591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826662DF-3951-28E0-FD81-04659ECDB15C}"/>
              </a:ext>
            </a:extLst>
          </p:cNvPr>
          <p:cNvSpPr/>
          <p:nvPr/>
        </p:nvSpPr>
        <p:spPr>
          <a:xfrm>
            <a:off x="1388533" y="2810933"/>
            <a:ext cx="541867" cy="3217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AD6DED8-BA33-968A-266E-4FD4762018B8}"/>
              </a:ext>
            </a:extLst>
          </p:cNvPr>
          <p:cNvSpPr/>
          <p:nvPr/>
        </p:nvSpPr>
        <p:spPr>
          <a:xfrm>
            <a:off x="4254768" y="5930724"/>
            <a:ext cx="541867" cy="3217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5E1EBF-FDCB-0EF7-EDD5-FC332E8D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581" y="1672342"/>
            <a:ext cx="5667886" cy="35130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300A25-F153-2229-D962-7E8E10E32D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48"/>
          <a:stretch/>
        </p:blipFill>
        <p:spPr>
          <a:xfrm>
            <a:off x="2775754" y="2934214"/>
            <a:ext cx="1898730" cy="122731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B825DAB-FEAE-43E1-720D-5504CA8BB2B6}"/>
              </a:ext>
            </a:extLst>
          </p:cNvPr>
          <p:cNvSpPr/>
          <p:nvPr/>
        </p:nvSpPr>
        <p:spPr>
          <a:xfrm rot="17801954">
            <a:off x="2249398" y="2866655"/>
            <a:ext cx="235928" cy="7956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843CFA6-3B7B-F480-6262-AA369D7C375C}"/>
              </a:ext>
            </a:extLst>
          </p:cNvPr>
          <p:cNvSpPr/>
          <p:nvPr/>
        </p:nvSpPr>
        <p:spPr>
          <a:xfrm rot="9789416">
            <a:off x="4165557" y="4240142"/>
            <a:ext cx="235928" cy="16224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AF0AA77-DCA9-0D0B-3AC3-298F243A4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731" y="5351934"/>
            <a:ext cx="2823520" cy="443647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8BB6E7B-3E40-C3C2-8590-3F5E92043756}"/>
              </a:ext>
            </a:extLst>
          </p:cNvPr>
          <p:cNvSpPr/>
          <p:nvPr/>
        </p:nvSpPr>
        <p:spPr>
          <a:xfrm>
            <a:off x="5121731" y="918809"/>
            <a:ext cx="2518003" cy="5869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커뮤니티 게시판 공통 </a:t>
            </a:r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ko-KR" altLang="en-US" sz="1000" b="1" dirty="0">
                <a:solidFill>
                  <a:schemeClr val="tx1"/>
                </a:solidFill>
              </a:rPr>
              <a:t>신고기능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한 아이디에 한 </a:t>
            </a:r>
            <a:r>
              <a:rPr lang="ko-KR" altLang="en-US" sz="1000" dirty="0" err="1">
                <a:solidFill>
                  <a:schemeClr val="tx1"/>
                </a:solidFill>
              </a:rPr>
              <a:t>글당</a:t>
            </a:r>
            <a:r>
              <a:rPr lang="ko-KR" altLang="en-US" sz="1000" dirty="0">
                <a:solidFill>
                  <a:schemeClr val="tx1"/>
                </a:solidFill>
              </a:rPr>
              <a:t> 한 번 신고 가능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본인 글 신고 불가</a:t>
            </a:r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76458D81-2DD0-80FE-904B-CEBD51482F78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11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FBB6404-109F-5560-350F-CD0F1434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3" y="918809"/>
            <a:ext cx="4474149" cy="5583591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826662DF-3951-28E0-FD81-04659ECDB15C}"/>
              </a:ext>
            </a:extLst>
          </p:cNvPr>
          <p:cNvSpPr/>
          <p:nvPr/>
        </p:nvSpPr>
        <p:spPr>
          <a:xfrm>
            <a:off x="1388533" y="2810933"/>
            <a:ext cx="541867" cy="3217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AD6DED8-BA33-968A-266E-4FD4762018B8}"/>
              </a:ext>
            </a:extLst>
          </p:cNvPr>
          <p:cNvSpPr/>
          <p:nvPr/>
        </p:nvSpPr>
        <p:spPr>
          <a:xfrm>
            <a:off x="4254768" y="5930724"/>
            <a:ext cx="541867" cy="3217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300A25-F153-2229-D962-7E8E10E32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348"/>
          <a:stretch/>
        </p:blipFill>
        <p:spPr>
          <a:xfrm>
            <a:off x="2775754" y="2934214"/>
            <a:ext cx="1898730" cy="122731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B825DAB-FEAE-43E1-720D-5504CA8BB2B6}"/>
              </a:ext>
            </a:extLst>
          </p:cNvPr>
          <p:cNvSpPr/>
          <p:nvPr/>
        </p:nvSpPr>
        <p:spPr>
          <a:xfrm rot="17801954">
            <a:off x="2249398" y="2866655"/>
            <a:ext cx="235928" cy="7956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843CFA6-3B7B-F480-6262-AA369D7C375C}"/>
              </a:ext>
            </a:extLst>
          </p:cNvPr>
          <p:cNvSpPr/>
          <p:nvPr/>
        </p:nvSpPr>
        <p:spPr>
          <a:xfrm rot="9789416">
            <a:off x="4165557" y="4240142"/>
            <a:ext cx="235928" cy="16224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D4B3034-E9DB-A5F0-6CC9-F0E8CB1AF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581" y="923319"/>
            <a:ext cx="5667886" cy="2550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32FEE8-B0DB-20C3-FF1B-9B4DB9E09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005" y="3644353"/>
            <a:ext cx="2983915" cy="3299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306D03-7814-3DD6-5C88-BE28516CE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581" y="4179903"/>
            <a:ext cx="5303819" cy="1299130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99054D29-A148-BD4F-AFA5-838C3C1F5B47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96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FBB6404-109F-5560-350F-CD0F1434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3" y="918809"/>
            <a:ext cx="4474149" cy="5583591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826662DF-3951-28E0-FD81-04659ECDB15C}"/>
              </a:ext>
            </a:extLst>
          </p:cNvPr>
          <p:cNvSpPr/>
          <p:nvPr/>
        </p:nvSpPr>
        <p:spPr>
          <a:xfrm>
            <a:off x="1388533" y="2810933"/>
            <a:ext cx="541867" cy="3217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AD6DED8-BA33-968A-266E-4FD4762018B8}"/>
              </a:ext>
            </a:extLst>
          </p:cNvPr>
          <p:cNvSpPr/>
          <p:nvPr/>
        </p:nvSpPr>
        <p:spPr>
          <a:xfrm>
            <a:off x="4254768" y="5930724"/>
            <a:ext cx="541867" cy="3217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300A25-F153-2229-D962-7E8E10E32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348"/>
          <a:stretch/>
        </p:blipFill>
        <p:spPr>
          <a:xfrm>
            <a:off x="2775754" y="2934214"/>
            <a:ext cx="1898730" cy="122731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B825DAB-FEAE-43E1-720D-5504CA8BB2B6}"/>
              </a:ext>
            </a:extLst>
          </p:cNvPr>
          <p:cNvSpPr/>
          <p:nvPr/>
        </p:nvSpPr>
        <p:spPr>
          <a:xfrm rot="17801954">
            <a:off x="2249398" y="2866655"/>
            <a:ext cx="235928" cy="7956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843CFA6-3B7B-F480-6262-AA369D7C375C}"/>
              </a:ext>
            </a:extLst>
          </p:cNvPr>
          <p:cNvSpPr/>
          <p:nvPr/>
        </p:nvSpPr>
        <p:spPr>
          <a:xfrm rot="9789416">
            <a:off x="4165557" y="4240142"/>
            <a:ext cx="235928" cy="16224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C6B3DA5-B5AE-C140-BE4E-3F22DCE74470}"/>
              </a:ext>
            </a:extLst>
          </p:cNvPr>
          <p:cNvGrpSpPr/>
          <p:nvPr/>
        </p:nvGrpSpPr>
        <p:grpSpPr>
          <a:xfrm>
            <a:off x="5099269" y="893300"/>
            <a:ext cx="5641317" cy="5045044"/>
            <a:chOff x="5099269" y="893300"/>
            <a:chExt cx="5641317" cy="50450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0C2A1B2-FE0C-E030-BBDF-EBA42CAD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9269" y="893300"/>
              <a:ext cx="5641317" cy="362312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5AB3DA1-E62A-6FF5-AB65-7FF0A8D1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9269" y="4501067"/>
              <a:ext cx="5297503" cy="1437277"/>
            </a:xfrm>
            <a:prstGeom prst="rect">
              <a:avLst/>
            </a:prstGeom>
          </p:spPr>
        </p:pic>
      </p:grp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98CEA80D-7B93-BE06-A579-157228E73193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345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7B72FCA-9AF2-304F-554A-D5CFFDF6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3" y="893299"/>
            <a:ext cx="4689780" cy="387362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826662DF-3951-28E0-FD81-04659ECDB15C}"/>
              </a:ext>
            </a:extLst>
          </p:cNvPr>
          <p:cNvSpPr/>
          <p:nvPr/>
        </p:nvSpPr>
        <p:spPr>
          <a:xfrm>
            <a:off x="1058333" y="4267200"/>
            <a:ext cx="1286934" cy="3217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43787-9D58-A378-87F6-46AF11938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89"/>
          <a:stretch/>
        </p:blipFill>
        <p:spPr>
          <a:xfrm>
            <a:off x="534623" y="4885634"/>
            <a:ext cx="4282909" cy="169433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B825DAB-FEAE-43E1-720D-5504CA8BB2B6}"/>
              </a:ext>
            </a:extLst>
          </p:cNvPr>
          <p:cNvSpPr/>
          <p:nvPr/>
        </p:nvSpPr>
        <p:spPr>
          <a:xfrm rot="20921228">
            <a:off x="1901965" y="4688518"/>
            <a:ext cx="235928" cy="11116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5C280B6-0883-574A-4B30-471223DFBE7F}"/>
              </a:ext>
            </a:extLst>
          </p:cNvPr>
          <p:cNvSpPr/>
          <p:nvPr/>
        </p:nvSpPr>
        <p:spPr>
          <a:xfrm>
            <a:off x="5121731" y="918809"/>
            <a:ext cx="2518003" cy="5869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>
                <a:solidFill>
                  <a:schemeClr val="tx1"/>
                </a:solidFill>
              </a:rPr>
              <a:t>취업톡톡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실시간 </a:t>
            </a:r>
            <a:r>
              <a:rPr lang="ko-KR" altLang="en-US" sz="1000" dirty="0" err="1">
                <a:solidFill>
                  <a:schemeClr val="tx1"/>
                </a:solidFill>
              </a:rPr>
              <a:t>잡코리아</a:t>
            </a:r>
            <a:r>
              <a:rPr lang="ko-KR" altLang="en-US" sz="1000" dirty="0">
                <a:solidFill>
                  <a:schemeClr val="tx1"/>
                </a:solidFill>
              </a:rPr>
              <a:t> 취업뉴스 링크연결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3E5C19-E37B-0B97-0181-EDBE1BC65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732" y="1587464"/>
            <a:ext cx="3598936" cy="15155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F522E0-8DFB-AF71-9AB8-C779055D6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798" y="3184690"/>
            <a:ext cx="3452469" cy="420719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A7B39147-A32E-3FF9-BE97-DACD71ED899C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560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7B72FCA-9AF2-304F-554A-D5CFFDF6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3" y="893299"/>
            <a:ext cx="4689780" cy="387362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826662DF-3951-28E0-FD81-04659ECDB15C}"/>
              </a:ext>
            </a:extLst>
          </p:cNvPr>
          <p:cNvSpPr/>
          <p:nvPr/>
        </p:nvSpPr>
        <p:spPr>
          <a:xfrm>
            <a:off x="1058333" y="4267200"/>
            <a:ext cx="1286934" cy="3217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43787-9D58-A378-87F6-46AF11938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89"/>
          <a:stretch/>
        </p:blipFill>
        <p:spPr>
          <a:xfrm>
            <a:off x="534623" y="4885634"/>
            <a:ext cx="4282909" cy="169433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B825DAB-FEAE-43E1-720D-5504CA8BB2B6}"/>
              </a:ext>
            </a:extLst>
          </p:cNvPr>
          <p:cNvSpPr/>
          <p:nvPr/>
        </p:nvSpPr>
        <p:spPr>
          <a:xfrm rot="20921228">
            <a:off x="1901965" y="4688518"/>
            <a:ext cx="235928" cy="11116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5C280B6-0883-574A-4B30-471223DFBE7F}"/>
              </a:ext>
            </a:extLst>
          </p:cNvPr>
          <p:cNvSpPr/>
          <p:nvPr/>
        </p:nvSpPr>
        <p:spPr>
          <a:xfrm>
            <a:off x="5121731" y="918809"/>
            <a:ext cx="2518003" cy="5869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>
                <a:solidFill>
                  <a:schemeClr val="tx1"/>
                </a:solidFill>
              </a:rPr>
              <a:t>취업톡톡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실시간 </a:t>
            </a:r>
            <a:r>
              <a:rPr lang="ko-KR" altLang="en-US" sz="1000" dirty="0" err="1">
                <a:solidFill>
                  <a:schemeClr val="tx1"/>
                </a:solidFill>
              </a:rPr>
              <a:t>잡코리아</a:t>
            </a:r>
            <a:r>
              <a:rPr lang="ko-KR" altLang="en-US" sz="1000" dirty="0">
                <a:solidFill>
                  <a:schemeClr val="tx1"/>
                </a:solidFill>
              </a:rPr>
              <a:t> 취업뉴스 링크연결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963306-0159-B40D-F967-1F1FC2E62141}"/>
              </a:ext>
            </a:extLst>
          </p:cNvPr>
          <p:cNvGrpSpPr/>
          <p:nvPr/>
        </p:nvGrpSpPr>
        <p:grpSpPr>
          <a:xfrm>
            <a:off x="5104798" y="1600200"/>
            <a:ext cx="4478867" cy="4195696"/>
            <a:chOff x="5104798" y="1600200"/>
            <a:chExt cx="4478867" cy="419569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536CB40-261F-5558-6EDD-8DE2B00B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4798" y="1600200"/>
              <a:ext cx="4462670" cy="266700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B30FC67-CAB0-AC7B-A832-D880B250E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4798" y="4348590"/>
              <a:ext cx="4478867" cy="1447306"/>
            </a:xfrm>
            <a:prstGeom prst="rect">
              <a:avLst/>
            </a:prstGeom>
          </p:spPr>
        </p:pic>
      </p:grp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ABF8E9B0-6F2C-4DFD-15EA-F10F15B2631A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2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7B72FCA-9AF2-304F-554A-D5CFFDF6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3" y="893299"/>
            <a:ext cx="4689780" cy="387362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826662DF-3951-28E0-FD81-04659ECDB15C}"/>
              </a:ext>
            </a:extLst>
          </p:cNvPr>
          <p:cNvSpPr/>
          <p:nvPr/>
        </p:nvSpPr>
        <p:spPr>
          <a:xfrm>
            <a:off x="1058333" y="4267200"/>
            <a:ext cx="1286934" cy="3217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43787-9D58-A378-87F6-46AF11938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89"/>
          <a:stretch/>
        </p:blipFill>
        <p:spPr>
          <a:xfrm>
            <a:off x="534623" y="4885634"/>
            <a:ext cx="4282909" cy="169433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B825DAB-FEAE-43E1-720D-5504CA8BB2B6}"/>
              </a:ext>
            </a:extLst>
          </p:cNvPr>
          <p:cNvSpPr/>
          <p:nvPr/>
        </p:nvSpPr>
        <p:spPr>
          <a:xfrm rot="20921228">
            <a:off x="1901965" y="4688518"/>
            <a:ext cx="235928" cy="11116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5C280B6-0883-574A-4B30-471223DFBE7F}"/>
              </a:ext>
            </a:extLst>
          </p:cNvPr>
          <p:cNvSpPr/>
          <p:nvPr/>
        </p:nvSpPr>
        <p:spPr>
          <a:xfrm>
            <a:off x="5121731" y="918809"/>
            <a:ext cx="2518003" cy="5869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>
                <a:solidFill>
                  <a:schemeClr val="tx1"/>
                </a:solidFill>
              </a:rPr>
              <a:t>취업톡톡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실시간 </a:t>
            </a:r>
            <a:r>
              <a:rPr lang="ko-KR" altLang="en-US" sz="1000" dirty="0" err="1">
                <a:solidFill>
                  <a:schemeClr val="tx1"/>
                </a:solidFill>
              </a:rPr>
              <a:t>잡코리아</a:t>
            </a:r>
            <a:r>
              <a:rPr lang="ko-KR" altLang="en-US" sz="1000" dirty="0">
                <a:solidFill>
                  <a:schemeClr val="tx1"/>
                </a:solidFill>
              </a:rPr>
              <a:t> 취업뉴스 링크연결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4DFFDB-12FF-6654-FF3E-9D4C6D2AE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730" y="1624485"/>
            <a:ext cx="4056481" cy="3421647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5C2054BA-9D5A-FAD4-6639-E8AF568CFBBB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06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6" y="1111583"/>
            <a:ext cx="5053829" cy="38261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44" y="1464660"/>
            <a:ext cx="3804927" cy="30001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5087424"/>
            <a:ext cx="4039973" cy="1198545"/>
          </a:xfrm>
          <a:prstGeom prst="rect">
            <a:avLst/>
          </a:prstGeom>
        </p:spPr>
      </p:pic>
      <p:sp>
        <p:nvSpPr>
          <p:cNvPr id="30" name="사각형: 둥근 모서리 45">
            <a:extLst>
              <a:ext uri="{FF2B5EF4-FFF2-40B4-BE49-F238E27FC236}">
                <a16:creationId xmlns:a16="http://schemas.microsoft.com/office/drawing/2014/main" id="{731E6F44-0D7B-385D-80FA-4DBBE919BF0E}"/>
              </a:ext>
            </a:extLst>
          </p:cNvPr>
          <p:cNvSpPr/>
          <p:nvPr/>
        </p:nvSpPr>
        <p:spPr>
          <a:xfrm>
            <a:off x="6296491" y="1037343"/>
            <a:ext cx="1343983" cy="148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certiContent.jsp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1F41D517-47A7-05D6-FF04-D9FEB281BCB6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492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62" y="1196426"/>
            <a:ext cx="4981575" cy="1838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80" y="3547872"/>
            <a:ext cx="3209925" cy="1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19" y="3754102"/>
            <a:ext cx="4589374" cy="7873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519" y="1918763"/>
            <a:ext cx="4260013" cy="1093515"/>
          </a:xfrm>
          <a:prstGeom prst="rect">
            <a:avLst/>
          </a:prstGeom>
        </p:spPr>
      </p:pic>
      <p:sp>
        <p:nvSpPr>
          <p:cNvPr id="30" name="사각형: 둥근 모서리 31">
            <a:extLst>
              <a:ext uri="{FF2B5EF4-FFF2-40B4-BE49-F238E27FC236}">
                <a16:creationId xmlns:a16="http://schemas.microsoft.com/office/drawing/2014/main" id="{85C280B6-0883-574A-4B30-471223DFBE7F}"/>
              </a:ext>
            </a:extLst>
          </p:cNvPr>
          <p:cNvSpPr/>
          <p:nvPr/>
        </p:nvSpPr>
        <p:spPr>
          <a:xfrm>
            <a:off x="5919753" y="945852"/>
            <a:ext cx="2518003" cy="5869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>
                <a:solidFill>
                  <a:schemeClr val="tx1"/>
                </a:solidFill>
              </a:rPr>
              <a:t>관심자격증</a:t>
            </a:r>
            <a:r>
              <a:rPr lang="ko-KR" altLang="en-US" sz="1000" b="1" dirty="0">
                <a:solidFill>
                  <a:schemeClr val="tx1"/>
                </a:solidFill>
              </a:rPr>
              <a:t> 등록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1000" dirty="0" err="1">
                <a:solidFill>
                  <a:schemeClr val="tx1"/>
                </a:solidFill>
              </a:rPr>
              <a:t>하트버튼</a:t>
            </a:r>
            <a:r>
              <a:rPr lang="ko-KR" altLang="en-US" sz="1000" dirty="0">
                <a:solidFill>
                  <a:schemeClr val="tx1"/>
                </a:solidFill>
              </a:rPr>
              <a:t> 누를 시 관심 자격증으로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해제됨</a:t>
            </a:r>
          </a:p>
        </p:txBody>
      </p:sp>
      <p:sp>
        <p:nvSpPr>
          <p:cNvPr id="10" name="타원 9"/>
          <p:cNvSpPr/>
          <p:nvPr/>
        </p:nvSpPr>
        <p:spPr>
          <a:xfrm>
            <a:off x="3873731" y="2352502"/>
            <a:ext cx="332509" cy="315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285655" y="3728458"/>
            <a:ext cx="332509" cy="315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5566190" flipH="1">
            <a:off x="5225078" y="1560330"/>
            <a:ext cx="177140" cy="153609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4457583" y="2468924"/>
            <a:ext cx="169593" cy="28806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8723B83B-8EAC-21BC-611E-E36B645DB18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9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구현목표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벤치마킹 사이트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게시판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729357" y="973947"/>
            <a:ext cx="1324073" cy="4318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원티드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729357" y="4098351"/>
            <a:ext cx="1324073" cy="44039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잡코리아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460712"/>
              </p:ext>
            </p:extLst>
          </p:nvPr>
        </p:nvGraphicFramePr>
        <p:xfrm>
          <a:off x="4483168" y="1189871"/>
          <a:ext cx="6979475" cy="248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139">
                  <a:extLst>
                    <a:ext uri="{9D8B030D-6E8A-4147-A177-3AD203B41FA5}">
                      <a16:colId xmlns:a16="http://schemas.microsoft.com/office/drawing/2014/main" val="2727755579"/>
                    </a:ext>
                  </a:extLst>
                </a:gridCol>
                <a:gridCol w="2915598">
                  <a:extLst>
                    <a:ext uri="{9D8B030D-6E8A-4147-A177-3AD203B41FA5}">
                      <a16:colId xmlns:a16="http://schemas.microsoft.com/office/drawing/2014/main" val="755540208"/>
                    </a:ext>
                  </a:extLst>
                </a:gridCol>
                <a:gridCol w="2897565">
                  <a:extLst>
                    <a:ext uri="{9D8B030D-6E8A-4147-A177-3AD203B41FA5}">
                      <a16:colId xmlns:a16="http://schemas.microsoft.com/office/drawing/2014/main" val="539908591"/>
                    </a:ext>
                  </a:extLst>
                </a:gridCol>
                <a:gridCol w="592173">
                  <a:extLst>
                    <a:ext uri="{9D8B030D-6E8A-4147-A177-3AD203B41FA5}">
                      <a16:colId xmlns:a16="http://schemas.microsoft.com/office/drawing/2014/main" val="1369968297"/>
                    </a:ext>
                  </a:extLst>
                </a:gridCol>
              </a:tblGrid>
              <a:tr h="24864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525252"/>
                          </a:solidFill>
                        </a:rPr>
                        <a:t>장점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커리어 고민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세부 직무 등으로 게시판 카테고리가 나뉘어져 해당 카테고리에 맞는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게시물만 조회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게시물 작성 시 로그인 페이지로 이동 후 실명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닉네임 중 골라서 글을 작성할 수 있는 기능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사용자가 카테고리를 지정 후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게시물을 쓰기 때문에 카테고리가 맞지 않는 글도 종종 보임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525252"/>
                          </a:solidFill>
                        </a:rPr>
                        <a:t>단점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827559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619132"/>
              </p:ext>
            </p:extLst>
          </p:nvPr>
        </p:nvGraphicFramePr>
        <p:xfrm>
          <a:off x="4483168" y="4112516"/>
          <a:ext cx="6979474" cy="2507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139">
                  <a:extLst>
                    <a:ext uri="{9D8B030D-6E8A-4147-A177-3AD203B41FA5}">
                      <a16:colId xmlns:a16="http://schemas.microsoft.com/office/drawing/2014/main" val="2727755579"/>
                    </a:ext>
                  </a:extLst>
                </a:gridCol>
                <a:gridCol w="2915598">
                  <a:extLst>
                    <a:ext uri="{9D8B030D-6E8A-4147-A177-3AD203B41FA5}">
                      <a16:colId xmlns:a16="http://schemas.microsoft.com/office/drawing/2014/main" val="755540208"/>
                    </a:ext>
                  </a:extLst>
                </a:gridCol>
                <a:gridCol w="2897564">
                  <a:extLst>
                    <a:ext uri="{9D8B030D-6E8A-4147-A177-3AD203B41FA5}">
                      <a16:colId xmlns:a16="http://schemas.microsoft.com/office/drawing/2014/main" val="539908591"/>
                    </a:ext>
                  </a:extLst>
                </a:gridCol>
                <a:gridCol w="592173">
                  <a:extLst>
                    <a:ext uri="{9D8B030D-6E8A-4147-A177-3AD203B41FA5}">
                      <a16:colId xmlns:a16="http://schemas.microsoft.com/office/drawing/2014/main" val="1369968297"/>
                    </a:ext>
                  </a:extLst>
                </a:gridCol>
              </a:tblGrid>
              <a:tr h="2507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525252"/>
                          </a:solidFill>
                        </a:rPr>
                        <a:t>장점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질문 채택 보상으로 포인트를 받을 수 있으며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모은 포인트를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기프티콘으로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바꿀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→활발한 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답으로 게시판 활성화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구독 기능으로 한 사람의 글을 모아서 볼 수 있으며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세부 카테고리 별로 글을 볼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자유게시판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질문게시판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등이 없이 취업게시판만 존재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525252"/>
                          </a:solidFill>
                        </a:rPr>
                        <a:t>단점</a:t>
                      </a:r>
                    </a:p>
                  </a:txBody>
                  <a:tcPr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82755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066122E-6737-14E2-E2C1-5965D9CE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67" y="1611410"/>
            <a:ext cx="2893023" cy="18414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F04743-2801-2D97-7E4B-3F5652ED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67" y="4778761"/>
            <a:ext cx="2893022" cy="1841495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0AFF6E50-314F-563F-0FA4-526715F4D39C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02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693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62" y="1196426"/>
            <a:ext cx="4981575" cy="1838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99" y="4197971"/>
            <a:ext cx="3209925" cy="189547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873731" y="2352502"/>
            <a:ext cx="332509" cy="315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036273" y="4344582"/>
            <a:ext cx="332509" cy="315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347" y="1021749"/>
            <a:ext cx="5123141" cy="27204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438" y="3521696"/>
            <a:ext cx="2543175" cy="676275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19946654">
            <a:off x="2387714" y="4084110"/>
            <a:ext cx="11139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347" y="3913076"/>
            <a:ext cx="4335107" cy="2712743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28FA05B2-FEDD-FB50-C1E7-FF8E70E7D82A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778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76866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EF0D5C-C00F-733D-2DB2-A377FE086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7" y="887369"/>
            <a:ext cx="5241300" cy="40303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AD787A-C897-A941-B03A-86DCF808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0" y="4591980"/>
            <a:ext cx="11766772" cy="1901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EEB30E-AF53-48C9-149E-A29BE6F8926D}"/>
              </a:ext>
            </a:extLst>
          </p:cNvPr>
          <p:cNvSpPr txBox="1"/>
          <p:nvPr/>
        </p:nvSpPr>
        <p:spPr>
          <a:xfrm>
            <a:off x="6221343" y="1574848"/>
            <a:ext cx="5241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페이지 구성이 </a:t>
            </a:r>
            <a:r>
              <a:rPr lang="en-US" altLang="ko-KR" sz="1600" dirty="0"/>
              <a:t>div &gt; </a:t>
            </a:r>
            <a:r>
              <a:rPr lang="en-US" altLang="ko-KR" sz="1600" dirty="0" err="1"/>
              <a:t>ui</a:t>
            </a:r>
            <a:r>
              <a:rPr lang="en-US" altLang="ko-KR" sz="1600" dirty="0"/>
              <a:t>(2</a:t>
            </a:r>
            <a:r>
              <a:rPr lang="ko-KR" altLang="en-US" sz="1600" dirty="0"/>
              <a:t>개</a:t>
            </a:r>
            <a:r>
              <a:rPr lang="en-US" altLang="ko-KR" sz="1600" dirty="0"/>
              <a:t>) &gt; li(2</a:t>
            </a:r>
            <a:r>
              <a:rPr lang="ko-KR" altLang="en-US" sz="1600" dirty="0"/>
              <a:t>개</a:t>
            </a:r>
            <a:r>
              <a:rPr lang="en-US" altLang="ko-KR" sz="1600" dirty="0"/>
              <a:t>) </a:t>
            </a:r>
            <a:r>
              <a:rPr lang="ko-KR" altLang="en-US" sz="1600" dirty="0"/>
              <a:t>로 구성되어 </a:t>
            </a:r>
            <a:r>
              <a:rPr lang="en-US" altLang="ko-KR" sz="1600" dirty="0" err="1"/>
              <a:t>i</a:t>
            </a:r>
            <a:r>
              <a:rPr lang="ko-KR" altLang="en-US" sz="1600" dirty="0" err="1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증가시키면서 </a:t>
            </a:r>
            <a:r>
              <a:rPr lang="en-US" altLang="ko-KR" sz="1600" dirty="0"/>
              <a:t>x, y, z </a:t>
            </a:r>
            <a:r>
              <a:rPr lang="ko-KR" altLang="en-US" sz="1600" dirty="0"/>
              <a:t>변수로 분리해서 </a:t>
            </a:r>
            <a:r>
              <a:rPr lang="en-US" altLang="ko-KR" sz="1600" dirty="0"/>
              <a:t>div, </a:t>
            </a:r>
            <a:r>
              <a:rPr lang="en-US" altLang="ko-KR" sz="1600" dirty="0" err="1"/>
              <a:t>ul</a:t>
            </a:r>
            <a:r>
              <a:rPr lang="en-US" altLang="ko-KR" sz="1600" dirty="0"/>
              <a:t>, li</a:t>
            </a:r>
            <a:r>
              <a:rPr lang="ko-KR" altLang="en-US" sz="1600" dirty="0"/>
              <a:t>태그의 순서를 찾음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대분류 </a:t>
            </a:r>
            <a:r>
              <a:rPr lang="en-US" altLang="ko-KR" sz="1600" dirty="0"/>
              <a:t>&gt; </a:t>
            </a:r>
            <a:r>
              <a:rPr lang="ko-KR" altLang="en-US" sz="1600" dirty="0"/>
              <a:t>중분류 </a:t>
            </a:r>
            <a:r>
              <a:rPr lang="en-US" altLang="ko-KR" sz="1600" dirty="0"/>
              <a:t>&gt; </a:t>
            </a:r>
            <a:r>
              <a:rPr lang="ko-KR" altLang="en-US" sz="1600" dirty="0"/>
              <a:t>자격증 정보 </a:t>
            </a:r>
            <a:r>
              <a:rPr lang="en-US" altLang="ko-KR" sz="1600" dirty="0"/>
              <a:t>&gt; </a:t>
            </a:r>
            <a:r>
              <a:rPr lang="ko-KR" altLang="en-US" sz="1600" dirty="0"/>
              <a:t>정보 테이블 </a:t>
            </a:r>
            <a:r>
              <a:rPr lang="en-US" altLang="ko-KR" sz="1600" dirty="0"/>
              <a:t>&gt; </a:t>
            </a:r>
            <a:r>
              <a:rPr lang="ko-KR" altLang="en-US" sz="1600" dirty="0"/>
              <a:t>줄글을 </a:t>
            </a:r>
            <a:r>
              <a:rPr lang="en-US" altLang="ko-KR" sz="1600" dirty="0"/>
              <a:t>parsing </a:t>
            </a:r>
            <a:r>
              <a:rPr lang="ko-KR" altLang="en-US" sz="1600" dirty="0"/>
              <a:t>하여 원하는 정보를 </a:t>
            </a:r>
            <a:r>
              <a:rPr lang="ko-KR" altLang="en-US" sz="1600" dirty="0" err="1"/>
              <a:t>얻어옴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위 순서대로 데이터를 </a:t>
            </a:r>
            <a:r>
              <a:rPr lang="ko-KR" altLang="en-US" sz="1600" dirty="0" err="1"/>
              <a:t>크롤링</a:t>
            </a:r>
            <a:r>
              <a:rPr lang="en-US" altLang="ko-KR" sz="1600" dirty="0"/>
              <a:t>, </a:t>
            </a:r>
            <a:r>
              <a:rPr lang="ko-KR" altLang="en-US" sz="1600" dirty="0"/>
              <a:t>총 </a:t>
            </a:r>
            <a:r>
              <a:rPr lang="en-US" altLang="ko-KR" sz="1600" dirty="0"/>
              <a:t>4~5</a:t>
            </a:r>
            <a:r>
              <a:rPr lang="ko-KR" altLang="en-US" sz="1600" dirty="0"/>
              <a:t>중첩의 반복문을 실행</a:t>
            </a: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7527D032-4558-2FD0-2340-7F37F6FB7173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4083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76866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733BDF-6ED2-32EC-DE24-B0DBDD3B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1" y="887369"/>
            <a:ext cx="5115323" cy="23514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C93F29-C728-6955-4896-3C11B06ED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21" y="3429000"/>
            <a:ext cx="3886742" cy="42868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EAA46D2-5F0B-CA37-A7E9-2F138851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31" y="4054020"/>
            <a:ext cx="11088647" cy="6477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AA4EA48-A9D9-D5A0-7EEB-694C8D761CA2}"/>
              </a:ext>
            </a:extLst>
          </p:cNvPr>
          <p:cNvSpPr txBox="1"/>
          <p:nvPr/>
        </p:nvSpPr>
        <p:spPr>
          <a:xfrm>
            <a:off x="5946756" y="1002259"/>
            <a:ext cx="5761441" cy="272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lt"/>
              </a:rPr>
              <a:t>큐넷</a:t>
            </a:r>
            <a:r>
              <a:rPr lang="ko-KR" altLang="en-US" sz="1600" dirty="0">
                <a:latin typeface="+mj-lt"/>
              </a:rPr>
              <a:t> 사이트에서 크롤링할 데이터를 파악 후 날짜정보를 </a:t>
            </a:r>
            <a:r>
              <a:rPr lang="en-US" altLang="ko-KR" sz="1600" dirty="0">
                <a:latin typeface="+mj-lt"/>
              </a:rPr>
              <a:t>8</a:t>
            </a:r>
            <a:r>
              <a:rPr lang="ko-KR" altLang="en-US" sz="1600" dirty="0">
                <a:latin typeface="+mj-lt"/>
              </a:rPr>
              <a:t>자리 숫자로 가져오기로 구상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lt"/>
              </a:rPr>
              <a:t>gsub</a:t>
            </a:r>
            <a:r>
              <a:rPr lang="ko-KR" altLang="en-US" sz="1600" dirty="0">
                <a:latin typeface="+mj-lt"/>
              </a:rPr>
              <a:t>함수와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latin typeface="+mj-lt"/>
              </a:rPr>
              <a:t>정규식을 사용해서 숫자 이외 </a:t>
            </a:r>
            <a:r>
              <a:rPr lang="en-US" altLang="ko-KR" sz="1600" dirty="0">
                <a:latin typeface="+mj-lt"/>
              </a:rPr>
              <a:t>‘~’, ‘.’, </a:t>
            </a:r>
            <a:r>
              <a:rPr lang="ko-KR" altLang="en-US" sz="1600" dirty="0">
                <a:latin typeface="+mj-lt"/>
              </a:rPr>
              <a:t>기타문자 삭제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lt"/>
              </a:rPr>
              <a:t>추출된 값을 </a:t>
            </a:r>
            <a:r>
              <a:rPr lang="en-US" altLang="ko-KR" sz="1600" dirty="0">
                <a:latin typeface="+mj-lt"/>
              </a:rPr>
              <a:t>csv</a:t>
            </a:r>
            <a:r>
              <a:rPr lang="ko-KR" altLang="en-US" sz="1600" dirty="0">
                <a:latin typeface="+mj-lt"/>
              </a:rPr>
              <a:t>파일로 저장</a:t>
            </a: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lt"/>
              </a:rPr>
              <a:t>자바에서 </a:t>
            </a:r>
            <a:r>
              <a:rPr lang="en-US" altLang="ko-KR" sz="1600" dirty="0">
                <a:latin typeface="+mj-lt"/>
              </a:rPr>
              <a:t>csv</a:t>
            </a:r>
            <a:r>
              <a:rPr lang="ko-KR" altLang="en-US" sz="1600" dirty="0">
                <a:latin typeface="+mj-lt"/>
              </a:rPr>
              <a:t>파일을 읽어온 후</a:t>
            </a:r>
            <a:r>
              <a:rPr lang="en-US" altLang="ko-KR" sz="1600" dirty="0">
                <a:latin typeface="+mj-lt"/>
              </a:rPr>
              <a:t>, substring</a:t>
            </a:r>
            <a:r>
              <a:rPr lang="ko-KR" altLang="en-US" sz="1600" dirty="0">
                <a:latin typeface="+mj-lt"/>
              </a:rPr>
              <a:t>함수를 이용하여 숫자를 </a:t>
            </a:r>
            <a:r>
              <a:rPr lang="en-US" altLang="ko-KR" sz="1600" dirty="0">
                <a:latin typeface="+mj-lt"/>
              </a:rPr>
              <a:t>8</a:t>
            </a:r>
            <a:r>
              <a:rPr lang="ko-KR" altLang="en-US" sz="1600" dirty="0" err="1">
                <a:latin typeface="+mj-lt"/>
              </a:rPr>
              <a:t>자리씩</a:t>
            </a:r>
            <a:r>
              <a:rPr lang="ko-KR" altLang="en-US" sz="1600" dirty="0">
                <a:latin typeface="+mj-lt"/>
              </a:rPr>
              <a:t> 끊어서 </a:t>
            </a:r>
            <a:r>
              <a:rPr lang="en-US" altLang="ko-KR" sz="1600" dirty="0">
                <a:latin typeface="+mj-lt"/>
              </a:rPr>
              <a:t>DB</a:t>
            </a:r>
            <a:r>
              <a:rPr lang="ko-KR" altLang="en-US" sz="1600" dirty="0">
                <a:latin typeface="+mj-lt"/>
              </a:rPr>
              <a:t>에 저장</a:t>
            </a:r>
            <a:br>
              <a:rPr lang="en-US" altLang="ko-KR" sz="1600" dirty="0">
                <a:latin typeface="+mj-lt"/>
              </a:rPr>
            </a:br>
            <a:r>
              <a:rPr lang="en-US" altLang="ko-KR" sz="1600" dirty="0">
                <a:latin typeface="+mj-lt"/>
              </a:rPr>
              <a:t>(</a:t>
            </a:r>
            <a:r>
              <a:rPr lang="ko-KR" altLang="en-US" sz="1600" dirty="0">
                <a:latin typeface="+mj-lt"/>
              </a:rPr>
              <a:t>이 때 </a:t>
            </a:r>
            <a:r>
              <a:rPr lang="en-US" altLang="ko-KR" sz="1600" dirty="0">
                <a:latin typeface="+mj-lt"/>
              </a:rPr>
              <a:t>DB column</a:t>
            </a:r>
            <a:r>
              <a:rPr lang="ko-KR" altLang="en-US" sz="1600" dirty="0">
                <a:latin typeface="+mj-lt"/>
              </a:rPr>
              <a:t>이 </a:t>
            </a:r>
            <a:r>
              <a:rPr lang="en-US" altLang="ko-KR" sz="1600" dirty="0">
                <a:latin typeface="+mj-lt"/>
              </a:rPr>
              <a:t>date </a:t>
            </a:r>
            <a:r>
              <a:rPr lang="ko-KR" altLang="en-US" sz="1600" dirty="0">
                <a:latin typeface="+mj-lt"/>
              </a:rPr>
              <a:t>타입이면 자동으로 연</a:t>
            </a:r>
            <a:r>
              <a:rPr lang="en-US" altLang="ko-KR" sz="1600" dirty="0">
                <a:latin typeface="+mj-lt"/>
              </a:rPr>
              <a:t>-</a:t>
            </a:r>
            <a:r>
              <a:rPr lang="ko-KR" altLang="en-US" sz="1600" dirty="0">
                <a:latin typeface="+mj-lt"/>
              </a:rPr>
              <a:t>월</a:t>
            </a:r>
            <a:r>
              <a:rPr lang="en-US" altLang="ko-KR" sz="1600" dirty="0">
                <a:latin typeface="+mj-lt"/>
              </a:rPr>
              <a:t>-</a:t>
            </a:r>
            <a:r>
              <a:rPr lang="ko-KR" altLang="en-US" sz="1600" dirty="0">
                <a:latin typeface="+mj-lt"/>
              </a:rPr>
              <a:t>일 포맷으로 저장됨</a:t>
            </a:r>
            <a:r>
              <a:rPr lang="en-US" altLang="ko-KR" sz="1600" dirty="0">
                <a:latin typeface="+mj-lt"/>
              </a:rPr>
              <a:t>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799377B-06B1-3D69-7A58-82BC4207A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502" y="4785851"/>
            <a:ext cx="3883571" cy="195311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56C786B-8B5B-A7FB-11EF-1A60EDE94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046" y="4780406"/>
            <a:ext cx="4177296" cy="1919555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7D77164-5C20-887C-9D6B-0A3127EF6283}"/>
              </a:ext>
            </a:extLst>
          </p:cNvPr>
          <p:cNvCxnSpPr>
            <a:stCxn id="5" idx="2"/>
            <a:endCxn id="13" idx="0"/>
          </p:cNvCxnSpPr>
          <p:nvPr/>
        </p:nvCxnSpPr>
        <p:spPr>
          <a:xfrm flipH="1">
            <a:off x="2905292" y="3238826"/>
            <a:ext cx="1" cy="190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09CCF9-C67D-554C-5E9B-111557A071DC}"/>
              </a:ext>
            </a:extLst>
          </p:cNvPr>
          <p:cNvCxnSpPr/>
          <p:nvPr/>
        </p:nvCxnSpPr>
        <p:spPr>
          <a:xfrm flipH="1">
            <a:off x="2905291" y="3871846"/>
            <a:ext cx="1" cy="190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65D2174-4D81-1F16-F8BF-8B6D07493465}"/>
              </a:ext>
            </a:extLst>
          </p:cNvPr>
          <p:cNvCxnSpPr>
            <a:cxnSpLocks/>
          </p:cNvCxnSpPr>
          <p:nvPr/>
        </p:nvCxnSpPr>
        <p:spPr>
          <a:xfrm>
            <a:off x="2905291" y="4687427"/>
            <a:ext cx="0" cy="13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74880D0A-48B4-C846-8357-768737CE8ED9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974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FA5F61-3C34-0462-1070-53E39BDF6EA9}"/>
              </a:ext>
            </a:extLst>
          </p:cNvPr>
          <p:cNvSpPr txBox="1"/>
          <p:nvPr/>
        </p:nvSpPr>
        <p:spPr>
          <a:xfrm>
            <a:off x="317877" y="904813"/>
            <a:ext cx="5679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DI (</a:t>
            </a:r>
            <a:r>
              <a:rPr lang="ko-KR" altLang="en-US" sz="2400" b="1" dirty="0"/>
              <a:t>의존성 주입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을 이용한 </a:t>
            </a:r>
            <a:r>
              <a:rPr lang="ko-KR" altLang="en-US" sz="2400" b="1" dirty="0" err="1"/>
              <a:t>페이징</a:t>
            </a:r>
            <a:r>
              <a:rPr lang="ko-KR" altLang="en-US" sz="2400" b="1" dirty="0"/>
              <a:t> 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5B953-EACB-D770-27FA-5C1963677A12}"/>
              </a:ext>
            </a:extLst>
          </p:cNvPr>
          <p:cNvSpPr txBox="1"/>
          <p:nvPr/>
        </p:nvSpPr>
        <p:spPr>
          <a:xfrm>
            <a:off x="246888" y="1543054"/>
            <a:ext cx="567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1. </a:t>
            </a:r>
            <a:r>
              <a:rPr lang="en-US" altLang="ko-KR" b="1" dirty="0" err="1">
                <a:highlight>
                  <a:srgbClr val="FFD370"/>
                </a:highlight>
              </a:rPr>
              <a:t>PageDTO</a:t>
            </a:r>
            <a:r>
              <a:rPr lang="en-US" altLang="ko-KR" b="1" dirty="0">
                <a:highlight>
                  <a:srgbClr val="FFD370"/>
                </a:highlight>
              </a:rPr>
              <a:t> : </a:t>
            </a:r>
            <a:r>
              <a:rPr lang="ko-KR" altLang="en-US" b="1" dirty="0" err="1">
                <a:highlight>
                  <a:srgbClr val="FFD370"/>
                </a:highlight>
              </a:rPr>
              <a:t>페이징</a:t>
            </a:r>
            <a:r>
              <a:rPr lang="ko-KR" altLang="en-US" b="1" dirty="0">
                <a:highlight>
                  <a:srgbClr val="FFD370"/>
                </a:highlight>
              </a:rPr>
              <a:t> 처리에 필요한 변수 선언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D98842-6DB7-6611-8123-ED14A2486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7" y="1962641"/>
            <a:ext cx="6067295" cy="42991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D468E0-4252-2FBC-AFF9-6E8FBC201D78}"/>
              </a:ext>
            </a:extLst>
          </p:cNvPr>
          <p:cNvSpPr txBox="1"/>
          <p:nvPr/>
        </p:nvSpPr>
        <p:spPr>
          <a:xfrm>
            <a:off x="5629470" y="1454164"/>
            <a:ext cx="567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2.</a:t>
            </a:r>
            <a:r>
              <a:rPr lang="ko-KR" altLang="en-US" b="1" dirty="0">
                <a:highlight>
                  <a:srgbClr val="FFD370"/>
                </a:highlight>
              </a:rPr>
              <a:t> </a:t>
            </a:r>
            <a:r>
              <a:rPr lang="en-US" altLang="ko-KR" b="1" dirty="0" err="1">
                <a:highlight>
                  <a:srgbClr val="FFD370"/>
                </a:highlight>
              </a:rPr>
              <a:t>PagingService</a:t>
            </a:r>
            <a:r>
              <a:rPr lang="ko-KR" altLang="en-US" b="1" dirty="0">
                <a:highlight>
                  <a:srgbClr val="FFD370"/>
                </a:highlight>
              </a:rPr>
              <a:t> </a:t>
            </a:r>
            <a:r>
              <a:rPr lang="en-US" altLang="ko-KR" b="1" dirty="0">
                <a:highlight>
                  <a:srgbClr val="FFD370"/>
                </a:highlight>
              </a:rPr>
              <a:t>:</a:t>
            </a:r>
            <a:r>
              <a:rPr lang="ko-KR" altLang="en-US" b="1" dirty="0">
                <a:highlight>
                  <a:srgbClr val="FFD370"/>
                </a:highlight>
              </a:rPr>
              <a:t> </a:t>
            </a:r>
            <a:r>
              <a:rPr lang="ko-KR" altLang="en-US" b="1" dirty="0" err="1">
                <a:highlight>
                  <a:srgbClr val="FFD370"/>
                </a:highlight>
              </a:rPr>
              <a:t>페이징</a:t>
            </a:r>
            <a:r>
              <a:rPr lang="ko-KR" altLang="en-US" b="1" dirty="0">
                <a:highlight>
                  <a:srgbClr val="FFD370"/>
                </a:highlight>
              </a:rPr>
              <a:t> 처리 연산 메서드 생성 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BF87716D-D607-8758-32CE-FE89B06F2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70" y="1847614"/>
            <a:ext cx="6434764" cy="4743402"/>
          </a:xfrm>
          <a:prstGeom prst="rect">
            <a:avLst/>
          </a:prstGeom>
        </p:spPr>
      </p:pic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8670906A-CB90-B7E0-2962-9B6106FA9532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421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FA5F61-3C34-0462-1070-53E39BDF6EA9}"/>
              </a:ext>
            </a:extLst>
          </p:cNvPr>
          <p:cNvSpPr txBox="1"/>
          <p:nvPr/>
        </p:nvSpPr>
        <p:spPr>
          <a:xfrm>
            <a:off x="317877" y="904813"/>
            <a:ext cx="5679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DI (</a:t>
            </a:r>
            <a:r>
              <a:rPr lang="ko-KR" altLang="en-US" sz="2400" b="1" dirty="0"/>
              <a:t>의존성 주입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을 이용한 </a:t>
            </a:r>
            <a:r>
              <a:rPr lang="ko-KR" altLang="en-US" sz="2400" b="1" dirty="0" err="1"/>
              <a:t>페이징</a:t>
            </a:r>
            <a:r>
              <a:rPr lang="ko-KR" altLang="en-US" sz="2400" b="1" dirty="0"/>
              <a:t> 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5B953-EACB-D770-27FA-5C1963677A12}"/>
              </a:ext>
            </a:extLst>
          </p:cNvPr>
          <p:cNvSpPr txBox="1"/>
          <p:nvPr/>
        </p:nvSpPr>
        <p:spPr>
          <a:xfrm>
            <a:off x="665988" y="1471191"/>
            <a:ext cx="567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3. </a:t>
            </a:r>
            <a:r>
              <a:rPr lang="ko-KR" altLang="en-US" b="1" dirty="0" err="1">
                <a:highlight>
                  <a:srgbClr val="FFD370"/>
                </a:highlight>
              </a:rPr>
              <a:t>페이징</a:t>
            </a:r>
            <a:r>
              <a:rPr lang="ko-KR" altLang="en-US" b="1" dirty="0">
                <a:highlight>
                  <a:srgbClr val="FFD370"/>
                </a:highlight>
              </a:rPr>
              <a:t> 처리를 사용할 컨트롤러에 </a:t>
            </a:r>
            <a:r>
              <a:rPr lang="en-US" altLang="ko-KR" b="1" dirty="0">
                <a:highlight>
                  <a:srgbClr val="FFD370"/>
                </a:highlight>
              </a:rPr>
              <a:t>@Autowired</a:t>
            </a:r>
            <a:endParaRPr lang="ko-KR" altLang="en-US" b="1" dirty="0">
              <a:highlight>
                <a:srgbClr val="FFD37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468E0-4252-2FBC-AFF9-6E8FBC201D78}"/>
              </a:ext>
            </a:extLst>
          </p:cNvPr>
          <p:cNvSpPr txBox="1"/>
          <p:nvPr/>
        </p:nvSpPr>
        <p:spPr>
          <a:xfrm>
            <a:off x="665988" y="2858393"/>
            <a:ext cx="8500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4. </a:t>
            </a:r>
            <a:r>
              <a:rPr lang="ko-KR" altLang="en-US" b="1" dirty="0" err="1">
                <a:highlight>
                  <a:srgbClr val="FFD370"/>
                </a:highlight>
              </a:rPr>
              <a:t>페이징</a:t>
            </a:r>
            <a:r>
              <a:rPr lang="ko-KR" altLang="en-US" b="1" dirty="0">
                <a:highlight>
                  <a:srgbClr val="FFD370"/>
                </a:highlight>
              </a:rPr>
              <a:t> 처리가 필요한 페이지에서 만든 메서드 호출 </a:t>
            </a:r>
            <a:r>
              <a:rPr lang="en-US" altLang="ko-KR" b="1" dirty="0">
                <a:highlight>
                  <a:srgbClr val="FFD370"/>
                </a:highlight>
              </a:rPr>
              <a:t>: </a:t>
            </a:r>
          </a:p>
          <a:p>
            <a:r>
              <a:rPr lang="en-US" altLang="ko-KR" b="1" dirty="0">
                <a:highlight>
                  <a:srgbClr val="FFD370"/>
                </a:highlight>
              </a:rPr>
              <a:t>   → </a:t>
            </a:r>
            <a:r>
              <a:rPr lang="ko-KR" altLang="en-US" b="1" dirty="0">
                <a:highlight>
                  <a:srgbClr val="FFD370"/>
                </a:highlight>
              </a:rPr>
              <a:t>매개변수로 </a:t>
            </a:r>
            <a:r>
              <a:rPr lang="en-US" altLang="ko-KR" b="1" dirty="0" err="1">
                <a:highlight>
                  <a:srgbClr val="FFD370"/>
                </a:highlight>
              </a:rPr>
              <a:t>pageNum</a:t>
            </a:r>
            <a:r>
              <a:rPr lang="ko-KR" altLang="en-US" b="1" dirty="0">
                <a:highlight>
                  <a:srgbClr val="FFD370"/>
                </a:highlight>
              </a:rPr>
              <a:t>과 보여주고 싶은 글의 수</a:t>
            </a:r>
            <a:r>
              <a:rPr lang="en-US" altLang="ko-KR" b="1" dirty="0">
                <a:highlight>
                  <a:srgbClr val="FFD370"/>
                </a:highlight>
              </a:rPr>
              <a:t>(</a:t>
            </a:r>
            <a:r>
              <a:rPr lang="en-US" altLang="ko-KR" b="1" dirty="0" err="1">
                <a:highlight>
                  <a:srgbClr val="FFD370"/>
                </a:highlight>
              </a:rPr>
              <a:t>pageSize</a:t>
            </a:r>
            <a:r>
              <a:rPr lang="en-US" altLang="ko-KR" b="1" dirty="0">
                <a:highlight>
                  <a:srgbClr val="FFD370"/>
                </a:highlight>
              </a:rPr>
              <a:t>)</a:t>
            </a:r>
            <a:r>
              <a:rPr lang="ko-KR" altLang="en-US" b="1" dirty="0">
                <a:highlight>
                  <a:srgbClr val="FFD370"/>
                </a:highlight>
              </a:rPr>
              <a:t> 전달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7C7A83B-3303-BC5D-9427-A6585D667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6" t="72087" r="19324" b="3689"/>
          <a:stretch/>
        </p:blipFill>
        <p:spPr>
          <a:xfrm>
            <a:off x="747777" y="1840523"/>
            <a:ext cx="5597273" cy="89916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1145A55-5DE9-B7DA-9856-00745F362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r="17750" b="4049"/>
          <a:stretch/>
        </p:blipFill>
        <p:spPr>
          <a:xfrm>
            <a:off x="665989" y="3479240"/>
            <a:ext cx="9287462" cy="3259726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394B916-6973-518D-BBD5-7E07C9E67D14}"/>
              </a:ext>
            </a:extLst>
          </p:cNvPr>
          <p:cNvSpPr/>
          <p:nvPr/>
        </p:nvSpPr>
        <p:spPr>
          <a:xfrm>
            <a:off x="9111890" y="4395212"/>
            <a:ext cx="2782792" cy="171039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pageSize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와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pageNum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매개변수로 보내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계산된 결과가 저장된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PageDTO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객체를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반환받고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View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전달한다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26F3DAA-9EE6-71A5-DB47-4A1697C3CB0D}"/>
              </a:ext>
            </a:extLst>
          </p:cNvPr>
          <p:cNvCxnSpPr>
            <a:cxnSpLocks/>
          </p:cNvCxnSpPr>
          <p:nvPr/>
        </p:nvCxnSpPr>
        <p:spPr>
          <a:xfrm flipH="1" flipV="1">
            <a:off x="7475220" y="4688676"/>
            <a:ext cx="1615440" cy="150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43A051-B308-68EE-98F3-8D698BEB9A32}"/>
              </a:ext>
            </a:extLst>
          </p:cNvPr>
          <p:cNvCxnSpPr>
            <a:cxnSpLocks/>
          </p:cNvCxnSpPr>
          <p:nvPr/>
        </p:nvCxnSpPr>
        <p:spPr>
          <a:xfrm flipH="1">
            <a:off x="4754880" y="5009559"/>
            <a:ext cx="4357010" cy="55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5BFCE188-2A12-0BD9-6624-E8D44BA05D36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3824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FA5F61-3C34-0462-1070-53E39BDF6EA9}"/>
              </a:ext>
            </a:extLst>
          </p:cNvPr>
          <p:cNvSpPr txBox="1"/>
          <p:nvPr/>
        </p:nvSpPr>
        <p:spPr>
          <a:xfrm>
            <a:off x="317877" y="904813"/>
            <a:ext cx="5679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DI (</a:t>
            </a:r>
            <a:r>
              <a:rPr lang="ko-KR" altLang="en-US" sz="2400" b="1" dirty="0"/>
              <a:t>의존성 주입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을 이용한 </a:t>
            </a:r>
            <a:r>
              <a:rPr lang="ko-KR" altLang="en-US" sz="2400" b="1" dirty="0" err="1"/>
              <a:t>페이징</a:t>
            </a:r>
            <a:r>
              <a:rPr lang="ko-KR" altLang="en-US" sz="2400" b="1" dirty="0"/>
              <a:t> 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5B953-EACB-D770-27FA-5C1963677A12}"/>
              </a:ext>
            </a:extLst>
          </p:cNvPr>
          <p:cNvSpPr txBox="1"/>
          <p:nvPr/>
        </p:nvSpPr>
        <p:spPr>
          <a:xfrm>
            <a:off x="563880" y="4508541"/>
            <a:ext cx="377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5. View :</a:t>
            </a:r>
            <a:r>
              <a:rPr lang="ko-KR" altLang="en-US" b="1" dirty="0">
                <a:highlight>
                  <a:srgbClr val="FFD370"/>
                </a:highlight>
              </a:rPr>
              <a:t> 전달받은 </a:t>
            </a:r>
            <a:r>
              <a:rPr lang="en-US" altLang="ko-KR" b="1" dirty="0" err="1">
                <a:highlight>
                  <a:srgbClr val="FFD370"/>
                </a:highlight>
              </a:rPr>
              <a:t>PageDTO</a:t>
            </a:r>
            <a:r>
              <a:rPr lang="ko-KR" altLang="en-US" b="1" dirty="0">
                <a:highlight>
                  <a:srgbClr val="FFD370"/>
                </a:highlight>
              </a:rPr>
              <a:t>에서 필요한 변수를 꺼내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F4D523-A110-8236-0506-3EA20C413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7" y="1617642"/>
            <a:ext cx="9730740" cy="24472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CBBF92-654E-0C79-6353-BA15B04BA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60" y="3493212"/>
            <a:ext cx="6898263" cy="2967438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0FFA51B2-94C3-ECAB-FA4F-C391636DE7A8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3306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FA5F61-3C34-0462-1070-53E39BDF6EA9}"/>
              </a:ext>
            </a:extLst>
          </p:cNvPr>
          <p:cNvSpPr txBox="1"/>
          <p:nvPr/>
        </p:nvSpPr>
        <p:spPr>
          <a:xfrm>
            <a:off x="317877" y="904813"/>
            <a:ext cx="5679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DI (</a:t>
            </a:r>
            <a:r>
              <a:rPr lang="ko-KR" altLang="en-US" sz="2400" b="1" dirty="0"/>
              <a:t>의존성 주입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을 이용한 </a:t>
            </a:r>
            <a:r>
              <a:rPr lang="ko-KR" altLang="en-US" sz="2400" b="1" dirty="0" err="1"/>
              <a:t>페이징</a:t>
            </a:r>
            <a:r>
              <a:rPr lang="ko-KR" altLang="en-US" sz="2400" b="1" dirty="0"/>
              <a:t> 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5B953-EACB-D770-27FA-5C1963677A12}"/>
              </a:ext>
            </a:extLst>
          </p:cNvPr>
          <p:cNvSpPr txBox="1"/>
          <p:nvPr/>
        </p:nvSpPr>
        <p:spPr>
          <a:xfrm>
            <a:off x="665988" y="1471191"/>
            <a:ext cx="567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페이징</a:t>
            </a:r>
            <a:r>
              <a:rPr lang="ko-KR" altLang="en-US" dirty="0"/>
              <a:t> 처리를 사용할 컨트롤러에 </a:t>
            </a:r>
            <a:r>
              <a:rPr lang="en-US" altLang="ko-KR" dirty="0"/>
              <a:t>@Autowired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468E0-4252-2FBC-AFF9-6E8FBC201D78}"/>
              </a:ext>
            </a:extLst>
          </p:cNvPr>
          <p:cNvSpPr txBox="1"/>
          <p:nvPr/>
        </p:nvSpPr>
        <p:spPr>
          <a:xfrm>
            <a:off x="665988" y="2858393"/>
            <a:ext cx="8500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페이징</a:t>
            </a:r>
            <a:r>
              <a:rPr lang="ko-KR" altLang="en-US" dirty="0"/>
              <a:t> 처리가 필요한 페이지에서 만든 메서드 호출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   → </a:t>
            </a:r>
            <a:r>
              <a:rPr lang="ko-KR" altLang="en-US" dirty="0"/>
              <a:t>매개변수로 </a:t>
            </a:r>
            <a:r>
              <a:rPr lang="en-US" altLang="ko-KR" dirty="0" err="1"/>
              <a:t>pageNum</a:t>
            </a:r>
            <a:r>
              <a:rPr lang="ko-KR" altLang="en-US" dirty="0"/>
              <a:t>과 보여주고 싶은 글의 수</a:t>
            </a:r>
            <a:r>
              <a:rPr lang="en-US" altLang="ko-KR" dirty="0"/>
              <a:t>(</a:t>
            </a:r>
            <a:r>
              <a:rPr lang="en-US" altLang="ko-KR" dirty="0" err="1"/>
              <a:t>pageSize</a:t>
            </a:r>
            <a:r>
              <a:rPr lang="en-US" altLang="ko-KR" dirty="0"/>
              <a:t>)</a:t>
            </a:r>
            <a:r>
              <a:rPr lang="ko-KR" altLang="en-US" dirty="0"/>
              <a:t> 전달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7C7A83B-3303-BC5D-9427-A6585D667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6" t="72087" r="19324" b="3689"/>
          <a:stretch/>
        </p:blipFill>
        <p:spPr>
          <a:xfrm>
            <a:off x="747777" y="1840523"/>
            <a:ext cx="5597273" cy="89916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1145A55-5DE9-B7DA-9856-00745F362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r="17750" b="4049"/>
          <a:stretch/>
        </p:blipFill>
        <p:spPr>
          <a:xfrm>
            <a:off x="665989" y="3479240"/>
            <a:ext cx="9287462" cy="3259726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394B916-6973-518D-BBD5-7E07C9E67D14}"/>
              </a:ext>
            </a:extLst>
          </p:cNvPr>
          <p:cNvSpPr/>
          <p:nvPr/>
        </p:nvSpPr>
        <p:spPr>
          <a:xfrm>
            <a:off x="9111890" y="4395212"/>
            <a:ext cx="2782792" cy="171039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pageSize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와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pageNum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매개변수로 보내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계산된 결과가 저장된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PageDTO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객체를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반환받고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View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전달한다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26F3DAA-9EE6-71A5-DB47-4A1697C3CB0D}"/>
              </a:ext>
            </a:extLst>
          </p:cNvPr>
          <p:cNvCxnSpPr>
            <a:cxnSpLocks/>
          </p:cNvCxnSpPr>
          <p:nvPr/>
        </p:nvCxnSpPr>
        <p:spPr>
          <a:xfrm flipH="1" flipV="1">
            <a:off x="7475220" y="4688676"/>
            <a:ext cx="1615440" cy="150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843A051-B308-68EE-98F3-8D698BEB9A32}"/>
              </a:ext>
            </a:extLst>
          </p:cNvPr>
          <p:cNvCxnSpPr>
            <a:cxnSpLocks/>
          </p:cNvCxnSpPr>
          <p:nvPr/>
        </p:nvCxnSpPr>
        <p:spPr>
          <a:xfrm flipH="1">
            <a:off x="4754880" y="5009559"/>
            <a:ext cx="4357010" cy="55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7082C295-3660-B755-0D91-1C22BE658046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781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FA5F61-3C34-0462-1070-53E39BDF6EA9}"/>
              </a:ext>
            </a:extLst>
          </p:cNvPr>
          <p:cNvSpPr txBox="1"/>
          <p:nvPr/>
        </p:nvSpPr>
        <p:spPr>
          <a:xfrm>
            <a:off x="317877" y="904815"/>
            <a:ext cx="881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Ajax</a:t>
            </a:r>
            <a:r>
              <a:rPr lang="ko-KR" altLang="en-US" sz="2400" b="1" dirty="0"/>
              <a:t>를 통해 추가되는 데이터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여러 개를 동시에 처리 </a:t>
            </a:r>
            <a:r>
              <a:rPr lang="en-US" altLang="ko-KR" sz="2400" b="1" dirty="0"/>
              <a:t>- insert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5B953-EACB-D770-27FA-5C1963677A12}"/>
              </a:ext>
            </a:extLst>
          </p:cNvPr>
          <p:cNvSpPr txBox="1"/>
          <p:nvPr/>
        </p:nvSpPr>
        <p:spPr>
          <a:xfrm>
            <a:off x="665988" y="1471192"/>
            <a:ext cx="747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1. </a:t>
            </a:r>
            <a:r>
              <a:rPr lang="en-US" altLang="ko-KR" b="1" dirty="0" err="1">
                <a:highlight>
                  <a:srgbClr val="FFD370"/>
                </a:highlight>
              </a:rPr>
              <a:t>CertiDateDTO</a:t>
            </a:r>
            <a:r>
              <a:rPr lang="en-US" altLang="ko-KR" b="1" dirty="0">
                <a:highlight>
                  <a:srgbClr val="FFD370"/>
                </a:highlight>
              </a:rPr>
              <a:t> : </a:t>
            </a:r>
            <a:r>
              <a:rPr lang="ko-KR" altLang="en-US" b="1" dirty="0">
                <a:highlight>
                  <a:srgbClr val="FFD370"/>
                </a:highlight>
              </a:rPr>
              <a:t>선언된 모든 변수를 매개변수로 받는 생성자 만들기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8F864EF-1907-776D-F66C-B3C8CE574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3"/>
          <a:stretch/>
        </p:blipFill>
        <p:spPr>
          <a:xfrm>
            <a:off x="469237" y="1987271"/>
            <a:ext cx="11196748" cy="3965916"/>
          </a:xfrm>
          <a:prstGeom prst="rect">
            <a:avLst/>
          </a:prstGeom>
        </p:spPr>
      </p:pic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0F9A99AC-B317-4F0B-5818-3B10AC96B381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587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F5B953-EACB-D770-27FA-5C1963677A12}"/>
              </a:ext>
            </a:extLst>
          </p:cNvPr>
          <p:cNvSpPr txBox="1"/>
          <p:nvPr/>
        </p:nvSpPr>
        <p:spPr>
          <a:xfrm>
            <a:off x="665988" y="1471192"/>
            <a:ext cx="807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2. View : ajax</a:t>
            </a:r>
            <a:r>
              <a:rPr lang="ko-KR" altLang="en-US" b="1" dirty="0">
                <a:highlight>
                  <a:srgbClr val="FFD370"/>
                </a:highlight>
              </a:rPr>
              <a:t>를 사용해 일정추가 버튼 </a:t>
            </a:r>
            <a:r>
              <a:rPr lang="ko-KR" altLang="en-US" b="1" dirty="0" err="1">
                <a:highlight>
                  <a:srgbClr val="FFD370"/>
                </a:highlight>
              </a:rPr>
              <a:t>클릭시</a:t>
            </a:r>
            <a:r>
              <a:rPr lang="ko-KR" altLang="en-US" b="1" dirty="0">
                <a:highlight>
                  <a:srgbClr val="FFD370"/>
                </a:highlight>
              </a:rPr>
              <a:t> 상세일정 테이블 추가 가능 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7E626D0B-C4C3-342E-CAC0-9655D25A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7" y="1810124"/>
            <a:ext cx="5605273" cy="4928842"/>
          </a:xfrm>
          <a:prstGeom prst="rect">
            <a:avLst/>
          </a:prstGeom>
        </p:spPr>
      </p:pic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DB1B0390-BAFF-06B9-D47E-5AF791E004BF}"/>
              </a:ext>
            </a:extLst>
          </p:cNvPr>
          <p:cNvCxnSpPr>
            <a:cxnSpLocks/>
          </p:cNvCxnSpPr>
          <p:nvPr/>
        </p:nvCxnSpPr>
        <p:spPr>
          <a:xfrm>
            <a:off x="1379220" y="2284170"/>
            <a:ext cx="6181175" cy="314170"/>
          </a:xfrm>
          <a:prstGeom prst="curvedConnector3">
            <a:avLst>
              <a:gd name="adj1" fmla="val 76011"/>
            </a:avLst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D93AD14-FD19-B379-A763-E06F3E15142D}"/>
              </a:ext>
            </a:extLst>
          </p:cNvPr>
          <p:cNvSpPr/>
          <p:nvPr/>
        </p:nvSpPr>
        <p:spPr>
          <a:xfrm>
            <a:off x="449580" y="2567940"/>
            <a:ext cx="5753100" cy="375666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995A44-37C6-9531-6C39-45C7D5E56ED4}"/>
              </a:ext>
            </a:extLst>
          </p:cNvPr>
          <p:cNvSpPr/>
          <p:nvPr/>
        </p:nvSpPr>
        <p:spPr>
          <a:xfrm>
            <a:off x="7560394" y="2209856"/>
            <a:ext cx="4384717" cy="1577284"/>
          </a:xfrm>
          <a:prstGeom prst="rect">
            <a:avLst/>
          </a:prstGeom>
          <a:solidFill>
            <a:srgbClr val="FFD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＂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일정 추가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“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클릭 시 박스안의 테이블이 새로 추가됨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일정 삭제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“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클릭 시 마지막에 추가된 테이블이 삭제됨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612077B-72C9-06FB-B7FD-5CBB958AABD8}"/>
              </a:ext>
            </a:extLst>
          </p:cNvPr>
          <p:cNvCxnSpPr>
            <a:cxnSpLocks/>
          </p:cNvCxnSpPr>
          <p:nvPr/>
        </p:nvCxnSpPr>
        <p:spPr>
          <a:xfrm flipH="1">
            <a:off x="6202680" y="3547872"/>
            <a:ext cx="1289134" cy="51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2DE4AE8-F192-B6AF-8111-9B0D6523E8DE}"/>
              </a:ext>
            </a:extLst>
          </p:cNvPr>
          <p:cNvSpPr txBox="1"/>
          <p:nvPr/>
        </p:nvSpPr>
        <p:spPr>
          <a:xfrm>
            <a:off x="378837" y="904814"/>
            <a:ext cx="881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Ajax</a:t>
            </a:r>
            <a:r>
              <a:rPr lang="ko-KR" altLang="en-US" sz="2400" b="1" dirty="0"/>
              <a:t>를 통해 추가되는 데이터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여러 개를 동시에 처리 </a:t>
            </a:r>
            <a:r>
              <a:rPr lang="en-US" altLang="ko-KR" sz="2400" b="1" dirty="0"/>
              <a:t>- insert</a:t>
            </a:r>
            <a:endParaRPr lang="ko-KR" altLang="en-US" sz="2400" b="1" dirty="0"/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32BD5209-99E7-63E2-DFBD-449E04CCE858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55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F5B953-EACB-D770-27FA-5C1963677A12}"/>
              </a:ext>
            </a:extLst>
          </p:cNvPr>
          <p:cNvSpPr txBox="1"/>
          <p:nvPr/>
        </p:nvSpPr>
        <p:spPr>
          <a:xfrm>
            <a:off x="665988" y="1471192"/>
            <a:ext cx="807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2. View : ajax</a:t>
            </a:r>
            <a:r>
              <a:rPr lang="ko-KR" altLang="en-US" b="1" dirty="0">
                <a:highlight>
                  <a:srgbClr val="FFD370"/>
                </a:highlight>
              </a:rPr>
              <a:t>를 사용해 일정추가 버튼 </a:t>
            </a:r>
            <a:r>
              <a:rPr lang="ko-KR" altLang="en-US" b="1" dirty="0" err="1">
                <a:highlight>
                  <a:srgbClr val="FFD370"/>
                </a:highlight>
              </a:rPr>
              <a:t>클릭시</a:t>
            </a:r>
            <a:r>
              <a:rPr lang="ko-KR" altLang="en-US" b="1" dirty="0">
                <a:highlight>
                  <a:srgbClr val="FFD370"/>
                </a:highlight>
              </a:rPr>
              <a:t> 상세일정 테이블 추가 가능 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67EBC5E-5B18-FB03-C9C3-ED1790EA7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9" y="1840525"/>
            <a:ext cx="8950451" cy="249447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FA2FB83-B269-4CC3-2162-18C7584A9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612" y="4184823"/>
            <a:ext cx="6750607" cy="25817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9DFBD2-5BE5-9FC9-F942-7D458B4686DB}"/>
              </a:ext>
            </a:extLst>
          </p:cNvPr>
          <p:cNvSpPr/>
          <p:nvPr/>
        </p:nvSpPr>
        <p:spPr>
          <a:xfrm>
            <a:off x="729357" y="4613841"/>
            <a:ext cx="3888363" cy="1703139"/>
          </a:xfrm>
          <a:prstGeom prst="rect">
            <a:avLst/>
          </a:prstGeom>
          <a:solidFill>
            <a:srgbClr val="FFD3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추가된 테이블의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[input name]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변경해주기 위해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count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변수를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ajax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같이 전달함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</a:rPr>
              <a:t>Count </a:t>
            </a:r>
            <a:r>
              <a:rPr lang="ko-KR" altLang="en-US" sz="1600" dirty="0">
                <a:solidFill>
                  <a:srgbClr val="FF0000"/>
                </a:solidFill>
              </a:rPr>
              <a:t>변수는 테이블이 추가될 때 값이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씩 증가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9F7032-1E79-5FC0-1173-11688A525A8E}"/>
              </a:ext>
            </a:extLst>
          </p:cNvPr>
          <p:cNvSpPr txBox="1"/>
          <p:nvPr/>
        </p:nvSpPr>
        <p:spPr>
          <a:xfrm>
            <a:off x="378837" y="904814"/>
            <a:ext cx="881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Ajax</a:t>
            </a:r>
            <a:r>
              <a:rPr lang="ko-KR" altLang="en-US" sz="2400" b="1" dirty="0"/>
              <a:t>를 통해 추가되는 데이터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여러 개를 동시에 처리 </a:t>
            </a:r>
            <a:r>
              <a:rPr lang="en-US" altLang="ko-KR" sz="2400" b="1" dirty="0"/>
              <a:t>- insert</a:t>
            </a:r>
            <a:endParaRPr lang="ko-KR" altLang="en-US" sz="2400" b="1" dirty="0"/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10237F97-F071-7E89-329E-167E6D0CAEC5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1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구현목표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기능 벤치마킹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신고기능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729357" y="973947"/>
            <a:ext cx="1324073" cy="4318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네이버 카페</a:t>
            </a: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669DFE45-1B67-92DD-8900-5118C496A8C5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02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2AF411-5CDF-B8EB-D774-7BA301CB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780" y="1614038"/>
            <a:ext cx="2444590" cy="37928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D2C6DD-CE48-77E4-C843-EDA446836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11" y="3654895"/>
            <a:ext cx="2863064" cy="2319629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A245B06-61AC-9A08-C284-2E8CB0765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42142"/>
              </p:ext>
            </p:extLst>
          </p:nvPr>
        </p:nvGraphicFramePr>
        <p:xfrm>
          <a:off x="7196998" y="1566732"/>
          <a:ext cx="3019085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085">
                  <a:extLst>
                    <a:ext uri="{9D8B030D-6E8A-4147-A177-3AD203B41FA5}">
                      <a16:colId xmlns:a16="http://schemas.microsoft.com/office/drawing/2014/main" val="2106398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신고 기능</a:t>
                      </a:r>
                    </a:p>
                  </a:txBody>
                  <a:tcP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1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• </a:t>
                      </a:r>
                      <a:r>
                        <a:rPr lang="ko-KR" altLang="en-US" sz="1400" dirty="0"/>
                        <a:t>게시물 하단 신고 버튼</a:t>
                      </a:r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• </a:t>
                      </a:r>
                      <a:r>
                        <a:rPr lang="ko-KR" altLang="en-US" sz="1400" dirty="0"/>
                        <a:t>덧글 신고 버튼</a:t>
                      </a:r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</a:rPr>
                        <a:t>• </a:t>
                      </a:r>
                      <a:r>
                        <a:rPr lang="ko-KR" altLang="en-US" sz="1400" dirty="0"/>
                        <a:t>신고 페이지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604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4C7CADE-5D60-009C-B782-B0D7DE379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523" y="1617338"/>
            <a:ext cx="2792852" cy="255942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BF65344-6357-D4C5-4D13-B4CF292B40B2}"/>
              </a:ext>
            </a:extLst>
          </p:cNvPr>
          <p:cNvSpPr/>
          <p:nvPr/>
        </p:nvSpPr>
        <p:spPr>
          <a:xfrm>
            <a:off x="3707039" y="5360045"/>
            <a:ext cx="238188" cy="2878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94F6897-2F40-7FF7-816A-1068C8774213}"/>
              </a:ext>
            </a:extLst>
          </p:cNvPr>
          <p:cNvSpPr/>
          <p:nvPr/>
        </p:nvSpPr>
        <p:spPr>
          <a:xfrm>
            <a:off x="3488779" y="3862090"/>
            <a:ext cx="471300" cy="2878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7810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F5B953-EACB-D770-27FA-5C1963677A12}"/>
              </a:ext>
            </a:extLst>
          </p:cNvPr>
          <p:cNvSpPr txBox="1"/>
          <p:nvPr/>
        </p:nvSpPr>
        <p:spPr>
          <a:xfrm>
            <a:off x="665988" y="1471193"/>
            <a:ext cx="875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3. Controller : </a:t>
            </a:r>
            <a:r>
              <a:rPr lang="ko-KR" altLang="en-US" b="1" dirty="0">
                <a:highlight>
                  <a:srgbClr val="FFD370"/>
                </a:highlight>
              </a:rPr>
              <a:t>전달 받은 데이터를 반복문을 통해 각각의 </a:t>
            </a:r>
            <a:r>
              <a:rPr lang="en-US" altLang="ko-KR" b="1" dirty="0">
                <a:highlight>
                  <a:srgbClr val="FFD370"/>
                </a:highlight>
              </a:rPr>
              <a:t>DTO </a:t>
            </a:r>
            <a:r>
              <a:rPr lang="ko-KR" altLang="en-US" b="1" dirty="0">
                <a:highlight>
                  <a:srgbClr val="FFD370"/>
                </a:highlight>
              </a:rPr>
              <a:t>로 생성 후 </a:t>
            </a:r>
            <a:r>
              <a:rPr lang="en-US" altLang="ko-KR" b="1" dirty="0">
                <a:highlight>
                  <a:srgbClr val="FFD370"/>
                </a:highlight>
              </a:rPr>
              <a:t>insert </a:t>
            </a:r>
            <a:endParaRPr lang="ko-KR" altLang="en-US" b="1" dirty="0">
              <a:highlight>
                <a:srgbClr val="FFD37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5370D9-5CD9-A887-3771-702A37D84E11}"/>
              </a:ext>
            </a:extLst>
          </p:cNvPr>
          <p:cNvSpPr txBox="1"/>
          <p:nvPr/>
        </p:nvSpPr>
        <p:spPr>
          <a:xfrm>
            <a:off x="378837" y="904814"/>
            <a:ext cx="881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Ajax</a:t>
            </a:r>
            <a:r>
              <a:rPr lang="ko-KR" altLang="en-US" sz="2400" b="1" dirty="0"/>
              <a:t>를 통해 추가되는 데이터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여러 개를 동시에 처리 </a:t>
            </a:r>
            <a:r>
              <a:rPr lang="en-US" altLang="ko-KR" sz="2400" b="1" dirty="0"/>
              <a:t>- insert</a:t>
            </a:r>
            <a:endParaRPr lang="ko-KR" altLang="en-US" sz="2400" b="1" dirty="0"/>
          </a:p>
        </p:txBody>
      </p:sp>
      <p:pic>
        <p:nvPicPr>
          <p:cNvPr id="31" name="그림 3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BC3BA2D5-35E4-BC07-FC6D-366B9FAE9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2" y="1840525"/>
            <a:ext cx="6176772" cy="4996079"/>
          </a:xfrm>
          <a:prstGeom prst="rect">
            <a:avLst/>
          </a:prstGeom>
        </p:spPr>
      </p:pic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CB123195-4252-653D-5710-E8B7850F52B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60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97086E-7561-BF3B-DF9A-F714886074A7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32" name="사각형: 둥근 한쪽 모서리 31">
              <a:extLst>
                <a:ext uri="{FF2B5EF4-FFF2-40B4-BE49-F238E27FC236}">
                  <a16:creationId xmlns:a16="http://schemas.microsoft.com/office/drawing/2014/main" id="{B6DFC4DF-BF9D-3ADC-D1FD-37F4ECDEEB4B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3" name="사각형: 둥근 한쪽 모서리 32">
              <a:extLst>
                <a:ext uri="{FF2B5EF4-FFF2-40B4-BE49-F238E27FC236}">
                  <a16:creationId xmlns:a16="http://schemas.microsoft.com/office/drawing/2014/main" id="{8BE25982-9683-4363-B5B8-637F3DB35B21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71A7388-F88E-BC7C-1C7A-1B1103EDA55D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35" name="Group 8">
                <a:extLst>
                  <a:ext uri="{FF2B5EF4-FFF2-40B4-BE49-F238E27FC236}">
                    <a16:creationId xmlns:a16="http://schemas.microsoft.com/office/drawing/2014/main" id="{1EC0322C-AAEC-8B34-578F-1135FC78126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4DBD5076-6A81-B7E0-EED5-4AB27CC441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524A58E7-661F-C377-433C-A47268880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B778DB67-88FA-3A4E-2F92-494EC79BE0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290DE92A-E629-54FE-6C37-C52D7F431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36" name="Group 19">
                <a:extLst>
                  <a:ext uri="{FF2B5EF4-FFF2-40B4-BE49-F238E27FC236}">
                    <a16:creationId xmlns:a16="http://schemas.microsoft.com/office/drawing/2014/main" id="{521EC188-1CF6-D800-D3CE-DB6FFAFC5B5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D76C0BD7-2565-3BD5-28D7-286B71DBEE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2" name="Freeform 21">
                  <a:extLst>
                    <a:ext uri="{FF2B5EF4-FFF2-40B4-BE49-F238E27FC236}">
                      <a16:creationId xmlns:a16="http://schemas.microsoft.com/office/drawing/2014/main" id="{B458DD12-7852-DF1D-9E4E-AD2EDA721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3" name="Freeform 22">
                  <a:extLst>
                    <a:ext uri="{FF2B5EF4-FFF2-40B4-BE49-F238E27FC236}">
                      <a16:creationId xmlns:a16="http://schemas.microsoft.com/office/drawing/2014/main" id="{7029F967-A784-7388-C933-F4BFFE9815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37" name="Freeform 30">
                <a:extLst>
                  <a:ext uri="{FF2B5EF4-FFF2-40B4-BE49-F238E27FC236}">
                    <a16:creationId xmlns:a16="http://schemas.microsoft.com/office/drawing/2014/main" id="{008FE8AD-AA3A-2313-7B07-B3A8107812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5ACE998-EC8B-F736-55A3-539A02EFC2A3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9" name="Freeform 26">
                <a:extLst>
                  <a:ext uri="{FF2B5EF4-FFF2-40B4-BE49-F238E27FC236}">
                    <a16:creationId xmlns:a16="http://schemas.microsoft.com/office/drawing/2014/main" id="{8286FD2B-79B1-4BBC-A563-E1766E0165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6C4E314-5DFD-89E5-67E5-CBE6F84580D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F5B953-EACB-D770-27FA-5C1963677A12}"/>
              </a:ext>
            </a:extLst>
          </p:cNvPr>
          <p:cNvSpPr txBox="1"/>
          <p:nvPr/>
        </p:nvSpPr>
        <p:spPr>
          <a:xfrm>
            <a:off x="415626" y="1366479"/>
            <a:ext cx="103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1. </a:t>
            </a:r>
            <a:r>
              <a:rPr lang="en-US" altLang="ko-KR" b="1" dirty="0" err="1">
                <a:highlight>
                  <a:srgbClr val="FFD370"/>
                </a:highlight>
              </a:rPr>
              <a:t>ServiceImpl</a:t>
            </a:r>
            <a:r>
              <a:rPr lang="ko-KR" altLang="en-US" b="1" dirty="0">
                <a:highlight>
                  <a:srgbClr val="FFD370"/>
                </a:highlight>
              </a:rPr>
              <a:t> </a:t>
            </a:r>
            <a:r>
              <a:rPr lang="en-US" altLang="ko-KR" b="1" dirty="0">
                <a:highlight>
                  <a:srgbClr val="FFD370"/>
                </a:highlight>
              </a:rPr>
              <a:t>:</a:t>
            </a:r>
            <a:r>
              <a:rPr lang="ko-KR" altLang="en-US" b="1" dirty="0">
                <a:highlight>
                  <a:srgbClr val="FFD370"/>
                </a:highlight>
              </a:rPr>
              <a:t> 원하는 패턴으로 날짜 </a:t>
            </a:r>
            <a:r>
              <a:rPr lang="en-US" altLang="ko-KR" b="1" dirty="0">
                <a:highlight>
                  <a:srgbClr val="FFD370"/>
                </a:highlight>
              </a:rPr>
              <a:t>(or </a:t>
            </a:r>
            <a:r>
              <a:rPr lang="ko-KR" altLang="en-US" b="1" dirty="0">
                <a:highlight>
                  <a:srgbClr val="FFD370"/>
                </a:highlight>
              </a:rPr>
              <a:t>날짜</a:t>
            </a:r>
            <a:r>
              <a:rPr lang="en-US" altLang="ko-KR" b="1" dirty="0">
                <a:highlight>
                  <a:srgbClr val="FFD370"/>
                </a:highlight>
              </a:rPr>
              <a:t>+</a:t>
            </a:r>
            <a:r>
              <a:rPr lang="ko-KR" altLang="en-US" b="1" dirty="0">
                <a:highlight>
                  <a:srgbClr val="FFD370"/>
                </a:highlight>
              </a:rPr>
              <a:t>시간</a:t>
            </a:r>
            <a:r>
              <a:rPr lang="en-US" altLang="ko-KR" b="1" dirty="0">
                <a:highlight>
                  <a:srgbClr val="FFD370"/>
                </a:highlight>
              </a:rPr>
              <a:t>) </a:t>
            </a:r>
            <a:r>
              <a:rPr lang="ko-KR" altLang="en-US" b="1" dirty="0">
                <a:highlight>
                  <a:srgbClr val="FFD370"/>
                </a:highlight>
              </a:rPr>
              <a:t>추출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5370D9-5CD9-A887-3771-702A37D84E11}"/>
              </a:ext>
            </a:extLst>
          </p:cNvPr>
          <p:cNvSpPr txBox="1"/>
          <p:nvPr/>
        </p:nvSpPr>
        <p:spPr>
          <a:xfrm>
            <a:off x="378837" y="904814"/>
            <a:ext cx="881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변수가 많은 </a:t>
            </a:r>
            <a:r>
              <a:rPr lang="en-US" altLang="ko-KR" sz="2400" b="1" dirty="0"/>
              <a:t>DTO – Field </a:t>
            </a:r>
            <a:r>
              <a:rPr lang="ko-KR" altLang="en-US" sz="2400" b="1" dirty="0"/>
              <a:t>객체 사용 </a:t>
            </a:r>
            <a:r>
              <a:rPr lang="en-US" altLang="ko-KR" sz="2400" b="1" dirty="0"/>
              <a:t>/ </a:t>
            </a:r>
            <a:r>
              <a:rPr lang="en-US" altLang="ko-KR" sz="2400" b="1" dirty="0" err="1"/>
              <a:t>fullCalendar</a:t>
            </a:r>
            <a:r>
              <a:rPr lang="en-US" altLang="ko-KR" sz="2400" b="1" dirty="0"/>
              <a:t> API</a:t>
            </a:r>
            <a:r>
              <a:rPr lang="ko-KR" altLang="en-US" sz="2400" b="1" dirty="0"/>
              <a:t>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07665-9AB2-C310-65C1-1134318FA667}"/>
              </a:ext>
            </a:extLst>
          </p:cNvPr>
          <p:cNvSpPr txBox="1"/>
          <p:nvPr/>
        </p:nvSpPr>
        <p:spPr>
          <a:xfrm>
            <a:off x="536126" y="2049158"/>
            <a:ext cx="3425952" cy="1200329"/>
          </a:xfrm>
          <a:prstGeom prst="rect">
            <a:avLst/>
          </a:prstGeom>
          <a:solidFill>
            <a:srgbClr val="FFD37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CertiDateDTO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상세일정 </a:t>
            </a:r>
            <a:r>
              <a:rPr lang="en-US" altLang="ko-KR" dirty="0"/>
              <a:t>DTO)</a:t>
            </a:r>
            <a:r>
              <a:rPr lang="ko-KR" altLang="en-US" dirty="0"/>
              <a:t>에 선언된 변수가 너무 많아 </a:t>
            </a:r>
            <a:r>
              <a:rPr lang="en-US" altLang="ko-KR" dirty="0"/>
              <a:t>Field</a:t>
            </a:r>
            <a:r>
              <a:rPr lang="ko-KR" altLang="en-US" dirty="0"/>
              <a:t>객체를 통한 반복문으로 원하는 </a:t>
            </a:r>
            <a:r>
              <a:rPr lang="en-US" altLang="ko-KR" dirty="0"/>
              <a:t>value</a:t>
            </a:r>
            <a:r>
              <a:rPr lang="ko-KR" altLang="en-US" dirty="0"/>
              <a:t>값 저장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B1C98F-3DED-6E15-0FF3-47AE7940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67" y="1722332"/>
            <a:ext cx="7951693" cy="49574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CD8403-D9E7-4D9C-B799-594790173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8" y="3393144"/>
            <a:ext cx="4773631" cy="2374675"/>
          </a:xfrm>
          <a:prstGeom prst="rect">
            <a:avLst/>
          </a:prstGeom>
        </p:spPr>
      </p:pic>
      <p:sp>
        <p:nvSpPr>
          <p:cNvPr id="48" name="말풍선: 타원형 47">
            <a:extLst>
              <a:ext uri="{FF2B5EF4-FFF2-40B4-BE49-F238E27FC236}">
                <a16:creationId xmlns:a16="http://schemas.microsoft.com/office/drawing/2014/main" id="{8C38D70C-E105-B021-215B-5DB24896F5E2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018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F5B953-EACB-D770-27FA-5C1963677A12}"/>
              </a:ext>
            </a:extLst>
          </p:cNvPr>
          <p:cNvSpPr txBox="1"/>
          <p:nvPr/>
        </p:nvSpPr>
        <p:spPr>
          <a:xfrm>
            <a:off x="415626" y="1366479"/>
            <a:ext cx="103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2. View : </a:t>
            </a:r>
            <a:r>
              <a:rPr lang="en-US" altLang="ko-KR" b="1" dirty="0" err="1">
                <a:highlight>
                  <a:srgbClr val="FFD370"/>
                </a:highlight>
              </a:rPr>
              <a:t>fullCalendar</a:t>
            </a:r>
            <a:r>
              <a:rPr lang="en-US" altLang="ko-KR" b="1" dirty="0">
                <a:highlight>
                  <a:srgbClr val="FFD370"/>
                </a:highlight>
              </a:rPr>
              <a:t> API – </a:t>
            </a:r>
            <a:r>
              <a:rPr lang="ko-KR" altLang="en-US" b="1" dirty="0">
                <a:highlight>
                  <a:srgbClr val="FFD370"/>
                </a:highlight>
              </a:rPr>
              <a:t>날짜</a:t>
            </a:r>
            <a:r>
              <a:rPr lang="en-US" altLang="ko-KR" b="1" dirty="0">
                <a:highlight>
                  <a:srgbClr val="FFD370"/>
                </a:highlight>
              </a:rPr>
              <a:t>, </a:t>
            </a:r>
            <a:r>
              <a:rPr lang="ko-KR" altLang="en-US" b="1" dirty="0">
                <a:highlight>
                  <a:srgbClr val="FFD370"/>
                </a:highlight>
              </a:rPr>
              <a:t>시간에 맞는 </a:t>
            </a:r>
            <a:r>
              <a:rPr lang="en-US" altLang="ko-KR" b="1" dirty="0">
                <a:highlight>
                  <a:srgbClr val="FFD370"/>
                </a:highlight>
              </a:rPr>
              <a:t>pattern</a:t>
            </a:r>
            <a:r>
              <a:rPr lang="ko-KR" altLang="en-US" b="1" dirty="0">
                <a:highlight>
                  <a:srgbClr val="FFD370"/>
                </a:highlight>
              </a:rPr>
              <a:t>으로 데이터를 입력해야 캘린더가 생성됨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5370D9-5CD9-A887-3771-702A37D84E11}"/>
              </a:ext>
            </a:extLst>
          </p:cNvPr>
          <p:cNvSpPr txBox="1"/>
          <p:nvPr/>
        </p:nvSpPr>
        <p:spPr>
          <a:xfrm>
            <a:off x="378837" y="904814"/>
            <a:ext cx="881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변수가 많은 </a:t>
            </a:r>
            <a:r>
              <a:rPr lang="en-US" altLang="ko-KR" sz="2400" b="1" dirty="0"/>
              <a:t>DTO – Field </a:t>
            </a:r>
            <a:r>
              <a:rPr lang="ko-KR" altLang="en-US" sz="2400" b="1" dirty="0"/>
              <a:t>객체 사용 </a:t>
            </a:r>
            <a:r>
              <a:rPr lang="en-US" altLang="ko-KR" sz="2400" b="1" dirty="0"/>
              <a:t>/ </a:t>
            </a:r>
            <a:r>
              <a:rPr lang="en-US" altLang="ko-KR" sz="2400" b="1" dirty="0" err="1"/>
              <a:t>fullCalendar</a:t>
            </a:r>
            <a:r>
              <a:rPr lang="en-US" altLang="ko-KR" sz="2400" b="1" dirty="0"/>
              <a:t> API</a:t>
            </a:r>
            <a:r>
              <a:rPr lang="ko-KR" altLang="en-US" sz="2400" b="1" dirty="0"/>
              <a:t> 사용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43C6F90-18BD-24F4-8973-DC706E674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46" y="2439950"/>
            <a:ext cx="5911135" cy="433515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19A72F0-41A1-66FE-A9F4-15F178DE3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68" y="2439950"/>
            <a:ext cx="5760144" cy="42926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B2DFA-1A44-4A3D-3671-CDE17B49B101}"/>
              </a:ext>
            </a:extLst>
          </p:cNvPr>
          <p:cNvSpPr txBox="1"/>
          <p:nvPr/>
        </p:nvSpPr>
        <p:spPr>
          <a:xfrm>
            <a:off x="537546" y="1713910"/>
            <a:ext cx="736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fullCalendar</a:t>
            </a:r>
            <a:r>
              <a:rPr lang="en-US" altLang="ko-KR" b="1" dirty="0"/>
              <a:t> </a:t>
            </a:r>
            <a:r>
              <a:rPr lang="ko-KR" altLang="en-US" b="1" dirty="0"/>
              <a:t>패턴 예시 </a:t>
            </a:r>
            <a:r>
              <a:rPr lang="en-US" altLang="ko-KR" b="1" dirty="0"/>
              <a:t>“</a:t>
            </a:r>
            <a:r>
              <a:rPr lang="en-US" altLang="ko-KR" b="1" dirty="0" err="1"/>
              <a:t>yyyy</a:t>
            </a:r>
            <a:r>
              <a:rPr lang="en-US" altLang="ko-KR" b="1" dirty="0"/>
              <a:t>-MM-dd” or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en-US" altLang="ko-KR" b="1" dirty="0" err="1"/>
              <a:t>yyyy-MM-ddTHH:mm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0849079C-E3EB-9F77-7FF1-D7D11E8E84F7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4578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프로젝트 산출물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주요코드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F5B953-EACB-D770-27FA-5C1963677A12}"/>
              </a:ext>
            </a:extLst>
          </p:cNvPr>
          <p:cNvSpPr txBox="1"/>
          <p:nvPr/>
        </p:nvSpPr>
        <p:spPr>
          <a:xfrm>
            <a:off x="415626" y="1366479"/>
            <a:ext cx="1032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D370"/>
                </a:highlight>
              </a:rPr>
              <a:t>2. View : </a:t>
            </a:r>
            <a:r>
              <a:rPr lang="en-US" altLang="ko-KR" b="1" dirty="0" err="1">
                <a:highlight>
                  <a:srgbClr val="FFD370"/>
                </a:highlight>
              </a:rPr>
              <a:t>fullCalendar</a:t>
            </a:r>
            <a:r>
              <a:rPr lang="en-US" altLang="ko-KR" b="1" dirty="0">
                <a:highlight>
                  <a:srgbClr val="FFD370"/>
                </a:highlight>
              </a:rPr>
              <a:t> API – </a:t>
            </a:r>
            <a:r>
              <a:rPr lang="ko-KR" altLang="en-US" b="1" dirty="0">
                <a:highlight>
                  <a:srgbClr val="FFD370"/>
                </a:highlight>
              </a:rPr>
              <a:t>날짜</a:t>
            </a:r>
            <a:r>
              <a:rPr lang="en-US" altLang="ko-KR" b="1" dirty="0">
                <a:highlight>
                  <a:srgbClr val="FFD370"/>
                </a:highlight>
              </a:rPr>
              <a:t>, </a:t>
            </a:r>
            <a:r>
              <a:rPr lang="ko-KR" altLang="en-US" b="1" dirty="0">
                <a:highlight>
                  <a:srgbClr val="FFD370"/>
                </a:highlight>
              </a:rPr>
              <a:t>시간에 맞는 </a:t>
            </a:r>
            <a:r>
              <a:rPr lang="en-US" altLang="ko-KR" b="1" dirty="0">
                <a:highlight>
                  <a:srgbClr val="FFD370"/>
                </a:highlight>
              </a:rPr>
              <a:t>pattern</a:t>
            </a:r>
            <a:r>
              <a:rPr lang="ko-KR" altLang="en-US" b="1" dirty="0">
                <a:highlight>
                  <a:srgbClr val="FFD370"/>
                </a:highlight>
              </a:rPr>
              <a:t>으로 데이터를 입력해야 캘린더가 생성됨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5370D9-5CD9-A887-3771-702A37D84E11}"/>
              </a:ext>
            </a:extLst>
          </p:cNvPr>
          <p:cNvSpPr txBox="1"/>
          <p:nvPr/>
        </p:nvSpPr>
        <p:spPr>
          <a:xfrm>
            <a:off x="378837" y="904814"/>
            <a:ext cx="881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변수가 많은 </a:t>
            </a:r>
            <a:r>
              <a:rPr lang="en-US" altLang="ko-KR" sz="2400" b="1" dirty="0"/>
              <a:t>DTO – Field </a:t>
            </a:r>
            <a:r>
              <a:rPr lang="ko-KR" altLang="en-US" sz="2400" b="1" dirty="0"/>
              <a:t>객체 사용 </a:t>
            </a:r>
            <a:r>
              <a:rPr lang="en-US" altLang="ko-KR" sz="2400" b="1" dirty="0"/>
              <a:t>/ </a:t>
            </a:r>
            <a:r>
              <a:rPr lang="en-US" altLang="ko-KR" sz="2400" b="1" dirty="0" err="1"/>
              <a:t>fullCalendar</a:t>
            </a:r>
            <a:r>
              <a:rPr lang="en-US" altLang="ko-KR" sz="2400" b="1" dirty="0"/>
              <a:t> API</a:t>
            </a:r>
            <a:r>
              <a:rPr lang="ko-KR" altLang="en-US" sz="2400" b="1" dirty="0"/>
              <a:t>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B2DFA-1A44-4A3D-3671-CDE17B49B101}"/>
              </a:ext>
            </a:extLst>
          </p:cNvPr>
          <p:cNvSpPr txBox="1"/>
          <p:nvPr/>
        </p:nvSpPr>
        <p:spPr>
          <a:xfrm>
            <a:off x="537546" y="1713910"/>
            <a:ext cx="736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fullCalendar</a:t>
            </a:r>
            <a:r>
              <a:rPr lang="en-US" altLang="ko-KR" b="1" dirty="0"/>
              <a:t> </a:t>
            </a:r>
            <a:r>
              <a:rPr lang="ko-KR" altLang="en-US" b="1" dirty="0"/>
              <a:t>패턴 예시 </a:t>
            </a:r>
            <a:r>
              <a:rPr lang="en-US" altLang="ko-KR" b="1" dirty="0"/>
              <a:t>“</a:t>
            </a:r>
            <a:r>
              <a:rPr lang="en-US" altLang="ko-KR" b="1" dirty="0" err="1"/>
              <a:t>yyyy</a:t>
            </a:r>
            <a:r>
              <a:rPr lang="en-US" altLang="ko-KR" b="1" dirty="0"/>
              <a:t>-MM-dd” or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en-US" altLang="ko-KR" b="1" dirty="0" err="1"/>
              <a:t>yyyy-MM-ddTHH:mm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F8FAE9-B343-CD21-B661-2544A9BC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2" y="2174775"/>
            <a:ext cx="5572903" cy="4591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1D1FBD-B469-D733-4FDE-2ADFE164D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84" y="2197477"/>
            <a:ext cx="5284247" cy="426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67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사용자 메인 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C58E43-6E08-DB45-A8C7-B7F0CA461940}"/>
              </a:ext>
            </a:extLst>
          </p:cNvPr>
          <p:cNvSpPr txBox="1"/>
          <p:nvPr/>
        </p:nvSpPr>
        <p:spPr>
          <a:xfrm>
            <a:off x="662831" y="846682"/>
            <a:ext cx="669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접수마감일이 임박한 자격증이 있는 경우 메인 접속 시 팝업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C609AC-F202-7CF1-5F71-F89F480B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0" y="1257853"/>
            <a:ext cx="4526389" cy="50159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D4394A-1C04-E04A-37C5-D3D09B360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191" y="1257853"/>
            <a:ext cx="4660804" cy="51612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4E056E7-72BC-E548-E255-2F92CB3F9E6F}"/>
              </a:ext>
            </a:extLst>
          </p:cNvPr>
          <p:cNvSpPr txBox="1"/>
          <p:nvPr/>
        </p:nvSpPr>
        <p:spPr>
          <a:xfrm>
            <a:off x="5150998" y="3744417"/>
            <a:ext cx="2014670" cy="1200329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마감임박한</a:t>
            </a:r>
            <a:r>
              <a:rPr lang="ko-KR" altLang="en-US" b="1" dirty="0"/>
              <a:t> 국가기술 자격증 </a:t>
            </a:r>
            <a:endParaRPr lang="en-US" altLang="ko-KR" b="1" dirty="0"/>
          </a:p>
          <a:p>
            <a:r>
              <a:rPr lang="en-US" altLang="ko-KR" b="1" dirty="0"/>
              <a:t>: </a:t>
            </a:r>
            <a:r>
              <a:rPr lang="ko-KR" altLang="en-US" b="1" dirty="0"/>
              <a:t>검색</a:t>
            </a:r>
            <a:r>
              <a:rPr lang="en-US" altLang="ko-KR" b="1" dirty="0"/>
              <a:t>(</a:t>
            </a:r>
            <a:r>
              <a:rPr lang="ko-KR" altLang="en-US" b="1" dirty="0"/>
              <a:t>자동완성 기능</a:t>
            </a:r>
            <a:r>
              <a:rPr lang="en-US" altLang="ko-KR" b="1" dirty="0"/>
              <a:t>)</a:t>
            </a:r>
            <a:r>
              <a:rPr lang="ko-KR" altLang="en-US" b="1" dirty="0"/>
              <a:t> 제공 </a:t>
            </a:r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C7C379F0-CE66-FF95-47EB-2549B6A60308}"/>
              </a:ext>
            </a:extLst>
          </p:cNvPr>
          <p:cNvSpPr/>
          <p:nvPr/>
        </p:nvSpPr>
        <p:spPr>
          <a:xfrm>
            <a:off x="7175187" y="4344581"/>
            <a:ext cx="1542094" cy="4436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498BA996-B7F8-ABC1-3AF6-5FB2E1B63A54}"/>
              </a:ext>
            </a:extLst>
          </p:cNvPr>
          <p:cNvSpPr/>
          <p:nvPr/>
        </p:nvSpPr>
        <p:spPr>
          <a:xfrm rot="21377260" flipH="1">
            <a:off x="1805938" y="2461260"/>
            <a:ext cx="3317929" cy="244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29C077A6-8C92-FDEA-D6B6-4E90E47A1B26}"/>
              </a:ext>
            </a:extLst>
          </p:cNvPr>
          <p:cNvSpPr/>
          <p:nvPr/>
        </p:nvSpPr>
        <p:spPr>
          <a:xfrm rot="11715612" flipH="1">
            <a:off x="5735097" y="2480561"/>
            <a:ext cx="1660135" cy="191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A184FD-6C51-3D34-A484-90EA3D2A39D4}"/>
              </a:ext>
            </a:extLst>
          </p:cNvPr>
          <p:cNvSpPr txBox="1"/>
          <p:nvPr/>
        </p:nvSpPr>
        <p:spPr>
          <a:xfrm>
            <a:off x="5123869" y="1386873"/>
            <a:ext cx="2014670" cy="1200329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쿠키 생성을 통해 </a:t>
            </a:r>
            <a:r>
              <a:rPr lang="en-US" altLang="ko-KR" b="1" dirty="0"/>
              <a:t>24</a:t>
            </a:r>
            <a:r>
              <a:rPr lang="ko-KR" altLang="en-US" b="1" dirty="0"/>
              <a:t>시간 동안 열지 않기 가능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77BAFF2-B7EF-9C0A-0B9B-BA94AC620751}"/>
              </a:ext>
            </a:extLst>
          </p:cNvPr>
          <p:cNvSpPr/>
          <p:nvPr/>
        </p:nvSpPr>
        <p:spPr>
          <a:xfrm>
            <a:off x="335280" y="2507760"/>
            <a:ext cx="1409700" cy="2735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1193471-C633-95C3-20DC-7063CF68C7A1}"/>
              </a:ext>
            </a:extLst>
          </p:cNvPr>
          <p:cNvSpPr/>
          <p:nvPr/>
        </p:nvSpPr>
        <p:spPr>
          <a:xfrm>
            <a:off x="7391183" y="2676299"/>
            <a:ext cx="1460100" cy="25282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485835F-AEE6-2D10-7B5A-477D047726CA}"/>
              </a:ext>
            </a:extLst>
          </p:cNvPr>
          <p:cNvSpPr/>
          <p:nvPr/>
        </p:nvSpPr>
        <p:spPr>
          <a:xfrm>
            <a:off x="8851283" y="2485476"/>
            <a:ext cx="2115723" cy="3788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말풍선: 타원형 39">
            <a:extLst>
              <a:ext uri="{FF2B5EF4-FFF2-40B4-BE49-F238E27FC236}">
                <a16:creationId xmlns:a16="http://schemas.microsoft.com/office/drawing/2014/main" id="{8AE6E57D-E224-4B78-ECFA-29561E6F9343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245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사용자 메인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비회원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 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C58E43-6E08-DB45-A8C7-B7F0CA461940}"/>
              </a:ext>
            </a:extLst>
          </p:cNvPr>
          <p:cNvSpPr txBox="1"/>
          <p:nvPr/>
        </p:nvSpPr>
        <p:spPr>
          <a:xfrm>
            <a:off x="662831" y="846682"/>
            <a:ext cx="669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맞춤 인기자격증 확인 불가 </a:t>
            </a:r>
            <a:r>
              <a:rPr lang="en-US" altLang="ko-KR" b="1" dirty="0"/>
              <a:t>/ NAVBAR 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62655-28BB-76B3-D785-F61F98D33451}"/>
              </a:ext>
            </a:extLst>
          </p:cNvPr>
          <p:cNvSpPr txBox="1"/>
          <p:nvPr/>
        </p:nvSpPr>
        <p:spPr>
          <a:xfrm>
            <a:off x="9691621" y="788469"/>
            <a:ext cx="2286110" cy="307777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MyPage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이동 불가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2649C0-8936-15A1-0B7E-D343ADC2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3" y="1293354"/>
            <a:ext cx="10888783" cy="548730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D26F3A-9626-C6DF-C3EA-029BA49832C4}"/>
              </a:ext>
            </a:extLst>
          </p:cNvPr>
          <p:cNvSpPr/>
          <p:nvPr/>
        </p:nvSpPr>
        <p:spPr>
          <a:xfrm>
            <a:off x="729357" y="2133600"/>
            <a:ext cx="2112903" cy="13639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15F196A7-1AE0-1232-333F-143A25517D76}"/>
              </a:ext>
            </a:extLst>
          </p:cNvPr>
          <p:cNvSpPr/>
          <p:nvPr/>
        </p:nvSpPr>
        <p:spPr>
          <a:xfrm rot="16604410">
            <a:off x="6567076" y="-652145"/>
            <a:ext cx="237628" cy="3766180"/>
          </a:xfrm>
          <a:prstGeom prst="downArrow">
            <a:avLst>
              <a:gd name="adj1" fmla="val 50000"/>
              <a:gd name="adj2" fmla="val 68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C7C8E3-94B0-3B97-BEB8-1ACBB09D3F7E}"/>
              </a:ext>
            </a:extLst>
          </p:cNvPr>
          <p:cNvSpPr/>
          <p:nvPr/>
        </p:nvSpPr>
        <p:spPr>
          <a:xfrm>
            <a:off x="8664119" y="1216014"/>
            <a:ext cx="1074241" cy="4375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F38DC8-43D5-C1A3-FEA2-B5194BE77EEE}"/>
              </a:ext>
            </a:extLst>
          </p:cNvPr>
          <p:cNvSpPr/>
          <p:nvPr/>
        </p:nvSpPr>
        <p:spPr>
          <a:xfrm>
            <a:off x="1554480" y="1150620"/>
            <a:ext cx="297180" cy="90563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4366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119034"/>
            <a:ext cx="11945112" cy="6738966"/>
            <a:chOff x="246888" y="119034"/>
            <a:chExt cx="11945112" cy="673896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사용자 메인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회원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 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44C5946B-F15D-6FE0-9B1D-6164E5F98084}"/>
                </a:ext>
              </a:extLst>
            </p:cNvPr>
            <p:cNvSpPr/>
            <p:nvPr/>
          </p:nvSpPr>
          <p:spPr>
            <a:xfrm>
              <a:off x="729357" y="119034"/>
              <a:ext cx="249010" cy="237419"/>
            </a:xfrm>
            <a:prstGeom prst="wedgeEllipseCallout">
              <a:avLst>
                <a:gd name="adj1" fmla="val -47609"/>
                <a:gd name="adj2" fmla="val 5949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</a:t>
              </a:r>
              <a:endParaRPr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5B3578D-2178-3CAA-1C9F-EB2E1A323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1" y="1285920"/>
            <a:ext cx="11037026" cy="5440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C58E43-6E08-DB45-A8C7-B7F0CA461940}"/>
              </a:ext>
            </a:extLst>
          </p:cNvPr>
          <p:cNvSpPr txBox="1"/>
          <p:nvPr/>
        </p:nvSpPr>
        <p:spPr>
          <a:xfrm>
            <a:off x="662831" y="846682"/>
            <a:ext cx="669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맞춤 인기자격증 순위 추가 </a:t>
            </a:r>
            <a:r>
              <a:rPr lang="en-US" altLang="ko-KR" b="1" dirty="0"/>
              <a:t>/ NAVBAR </a:t>
            </a:r>
            <a:r>
              <a:rPr lang="ko-KR" altLang="en-US" b="1" dirty="0"/>
              <a:t>변경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D26F3A-9626-C6DF-C3EA-029BA49832C4}"/>
              </a:ext>
            </a:extLst>
          </p:cNvPr>
          <p:cNvSpPr/>
          <p:nvPr/>
        </p:nvSpPr>
        <p:spPr>
          <a:xfrm>
            <a:off x="729357" y="2133600"/>
            <a:ext cx="2181483" cy="3276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94880A9-5D93-B5F2-60DC-F4C67245F2E6}"/>
              </a:ext>
            </a:extLst>
          </p:cNvPr>
          <p:cNvSpPr/>
          <p:nvPr/>
        </p:nvSpPr>
        <p:spPr>
          <a:xfrm>
            <a:off x="1455420" y="1216014"/>
            <a:ext cx="297180" cy="8476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15F196A7-1AE0-1232-333F-143A25517D76}"/>
              </a:ext>
            </a:extLst>
          </p:cNvPr>
          <p:cNvSpPr/>
          <p:nvPr/>
        </p:nvSpPr>
        <p:spPr>
          <a:xfrm rot="16604410">
            <a:off x="6618246" y="-206801"/>
            <a:ext cx="254064" cy="2906079"/>
          </a:xfrm>
          <a:prstGeom prst="downArrow">
            <a:avLst>
              <a:gd name="adj1" fmla="val 50000"/>
              <a:gd name="adj2" fmla="val 68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C7C8E3-94B0-3B97-BEB8-1ACBB09D3F7E}"/>
              </a:ext>
            </a:extLst>
          </p:cNvPr>
          <p:cNvSpPr/>
          <p:nvPr/>
        </p:nvSpPr>
        <p:spPr>
          <a:xfrm>
            <a:off x="8203185" y="1216014"/>
            <a:ext cx="1535175" cy="4456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62655-28BB-76B3-D785-F61F98D33451}"/>
              </a:ext>
            </a:extLst>
          </p:cNvPr>
          <p:cNvSpPr txBox="1"/>
          <p:nvPr/>
        </p:nvSpPr>
        <p:spPr>
          <a:xfrm>
            <a:off x="9691621" y="788469"/>
            <a:ext cx="2286110" cy="523220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관리자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인 경우 </a:t>
            </a:r>
            <a:endParaRPr lang="en-US" altLang="ko-KR" sz="1400" b="1" dirty="0"/>
          </a:p>
          <a:p>
            <a:r>
              <a:rPr lang="en-US" altLang="ko-KR" sz="1400" b="1" dirty="0"/>
              <a:t>“</a:t>
            </a:r>
            <a:r>
              <a:rPr lang="ko-KR" altLang="en-US" sz="1400" b="1" dirty="0"/>
              <a:t>관리자 메인</a:t>
            </a:r>
            <a:r>
              <a:rPr lang="en-US" altLang="ko-KR" sz="1400" b="1" dirty="0"/>
              <a:t>”</a:t>
            </a:r>
            <a:r>
              <a:rPr lang="ko-KR" altLang="en-US" sz="1400" b="1" dirty="0"/>
              <a:t>도 추가됨</a:t>
            </a:r>
          </a:p>
        </p:txBody>
      </p:sp>
    </p:spTree>
    <p:extLst>
      <p:ext uri="{BB962C8B-B14F-4D97-AF65-F5344CB8AC3E}">
        <p14:creationId xmlns:p14="http://schemas.microsoft.com/office/powerpoint/2010/main" val="16190068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BA2C38-9E8A-3BA5-87EC-3B30BEA1BF7D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27" name="사각형: 둥근 한쪽 모서리 26">
              <a:extLst>
                <a:ext uri="{FF2B5EF4-FFF2-40B4-BE49-F238E27FC236}">
                  <a16:creationId xmlns:a16="http://schemas.microsoft.com/office/drawing/2014/main" id="{857D77E5-A62B-0D95-B078-67CE46D673E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한컴 솔잎 B" panose="02020603020101020101" pitchFamily="18" charset="-127"/>
                </a:rPr>
                <a:t>로그인창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8" name="사각형: 둥근 한쪽 모서리 27">
              <a:extLst>
                <a:ext uri="{FF2B5EF4-FFF2-40B4-BE49-F238E27FC236}">
                  <a16:creationId xmlns:a16="http://schemas.microsoft.com/office/drawing/2014/main" id="{0594EF80-7C43-4CFA-3C43-99B4E69E17AD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5750123-A068-D91E-584F-C483825047D9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31" name="Group 8">
                <a:extLst>
                  <a:ext uri="{FF2B5EF4-FFF2-40B4-BE49-F238E27FC236}">
                    <a16:creationId xmlns:a16="http://schemas.microsoft.com/office/drawing/2014/main" id="{00956474-7080-D649-BFD2-490106549E8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8" name="Freeform 9">
                  <a:extLst>
                    <a:ext uri="{FF2B5EF4-FFF2-40B4-BE49-F238E27FC236}">
                      <a16:creationId xmlns:a16="http://schemas.microsoft.com/office/drawing/2014/main" id="{014FB620-BEFD-F283-96D0-8CA01D14F9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9" name="Freeform 10">
                  <a:extLst>
                    <a:ext uri="{FF2B5EF4-FFF2-40B4-BE49-F238E27FC236}">
                      <a16:creationId xmlns:a16="http://schemas.microsoft.com/office/drawing/2014/main" id="{D13A1B7A-082F-7519-2DDB-6D6DAB509D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0" name="Freeform 11">
                  <a:extLst>
                    <a:ext uri="{FF2B5EF4-FFF2-40B4-BE49-F238E27FC236}">
                      <a16:creationId xmlns:a16="http://schemas.microsoft.com/office/drawing/2014/main" id="{5AFCA753-47A9-77DE-AA65-4E0AB03ED7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1" name="Freeform 12">
                  <a:extLst>
                    <a:ext uri="{FF2B5EF4-FFF2-40B4-BE49-F238E27FC236}">
                      <a16:creationId xmlns:a16="http://schemas.microsoft.com/office/drawing/2014/main" id="{E3A01933-7106-E138-E9A7-28D8631AD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33" name="Group 19">
                <a:extLst>
                  <a:ext uri="{FF2B5EF4-FFF2-40B4-BE49-F238E27FC236}">
                    <a16:creationId xmlns:a16="http://schemas.microsoft.com/office/drawing/2014/main" id="{C25B5E1C-5CFA-D588-26BC-92C9C934711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5" name="Freeform 20">
                  <a:extLst>
                    <a:ext uri="{FF2B5EF4-FFF2-40B4-BE49-F238E27FC236}">
                      <a16:creationId xmlns:a16="http://schemas.microsoft.com/office/drawing/2014/main" id="{24EC2657-E000-40AC-DB62-D4E4ED01CAE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6" name="Freeform 21">
                  <a:extLst>
                    <a:ext uri="{FF2B5EF4-FFF2-40B4-BE49-F238E27FC236}">
                      <a16:creationId xmlns:a16="http://schemas.microsoft.com/office/drawing/2014/main" id="{A1C3CC60-6718-68B4-DF46-B4EB66FF7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7" name="Freeform 22">
                  <a:extLst>
                    <a:ext uri="{FF2B5EF4-FFF2-40B4-BE49-F238E27FC236}">
                      <a16:creationId xmlns:a16="http://schemas.microsoft.com/office/drawing/2014/main" id="{419543C7-A584-FE15-DE99-E2F7751D1EB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229DE5C3-783E-76C5-4FAC-04D8DBFB08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C566C8B-6CB7-F896-8706-EE7FC2E160D7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518E90B1-FCEC-39EA-0C00-AA89279BA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723D94E-C461-4947-CDB6-06EF624F5BF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62" name="사각형: 둥근 한쪽 모서리 6">
            <a:extLst>
              <a:ext uri="{FF2B5EF4-FFF2-40B4-BE49-F238E27FC236}">
                <a16:creationId xmlns:a16="http://schemas.microsoft.com/office/drawing/2014/main" id="{C7399FFB-0264-9B66-A24E-A08172145274}"/>
              </a:ext>
            </a:extLst>
          </p:cNvPr>
          <p:cNvSpPr/>
          <p:nvPr/>
        </p:nvSpPr>
        <p:spPr>
          <a:xfrm>
            <a:off x="246888" y="800100"/>
            <a:ext cx="11945112" cy="6057900"/>
          </a:xfrm>
          <a:prstGeom prst="round1Rect">
            <a:avLst>
              <a:gd name="adj" fmla="val 6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ㄴㄴ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206860"/>
            <a:ext cx="629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FE1802A-C550-CBC1-5015-7E86FC0AE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2" y="1891542"/>
            <a:ext cx="4092986" cy="3267047"/>
          </a:xfrm>
          <a:prstGeom prst="rect">
            <a:avLst/>
          </a:prstGeom>
        </p:spPr>
      </p:pic>
      <p:sp>
        <p:nvSpPr>
          <p:cNvPr id="35" name="화살표: 아래쪽 30">
            <a:extLst>
              <a:ext uri="{FF2B5EF4-FFF2-40B4-BE49-F238E27FC236}">
                <a16:creationId xmlns:a16="http://schemas.microsoft.com/office/drawing/2014/main" id="{42C6C97C-0434-430A-19E4-515F886395F5}"/>
              </a:ext>
            </a:extLst>
          </p:cNvPr>
          <p:cNvSpPr/>
          <p:nvPr/>
        </p:nvSpPr>
        <p:spPr>
          <a:xfrm rot="14400000">
            <a:off x="4504283" y="2035142"/>
            <a:ext cx="89105" cy="3261242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2E87FEAF-81AC-088B-C648-FBFB11A2E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831" y="1957395"/>
            <a:ext cx="1810959" cy="1521205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FADF6893-45E3-E38C-0D5D-047BFCB6C5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29" y="1427700"/>
            <a:ext cx="1286708" cy="5296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EA9E5C3-1495-5BD2-8A6A-E906528BD1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282" y="2776117"/>
            <a:ext cx="1561349" cy="430312"/>
          </a:xfrm>
          <a:prstGeom prst="rect">
            <a:avLst/>
          </a:prstGeom>
        </p:spPr>
      </p:pic>
      <p:sp>
        <p:nvSpPr>
          <p:cNvPr id="39" name="화살표: 아래쪽 35">
            <a:extLst>
              <a:ext uri="{FF2B5EF4-FFF2-40B4-BE49-F238E27FC236}">
                <a16:creationId xmlns:a16="http://schemas.microsoft.com/office/drawing/2014/main" id="{FCCFD4F3-9BD9-E871-B0DF-94EE8A9DCE1F}"/>
              </a:ext>
            </a:extLst>
          </p:cNvPr>
          <p:cNvSpPr/>
          <p:nvPr/>
        </p:nvSpPr>
        <p:spPr>
          <a:xfrm rot="16200000">
            <a:off x="7977307" y="2600245"/>
            <a:ext cx="45719" cy="736336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10800000">
            <a:off x="9433664" y="2187753"/>
            <a:ext cx="70676" cy="397546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아래쪽 30">
            <a:extLst>
              <a:ext uri="{FF2B5EF4-FFF2-40B4-BE49-F238E27FC236}">
                <a16:creationId xmlns:a16="http://schemas.microsoft.com/office/drawing/2014/main" id="{42C6C97C-0434-430A-19E4-515F886395F5}"/>
              </a:ext>
            </a:extLst>
          </p:cNvPr>
          <p:cNvSpPr/>
          <p:nvPr/>
        </p:nvSpPr>
        <p:spPr>
          <a:xfrm rot="16200000">
            <a:off x="3615226" y="3358052"/>
            <a:ext cx="46649" cy="3143247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2081213" y="4876222"/>
            <a:ext cx="3" cy="63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19" y="4570687"/>
            <a:ext cx="2948016" cy="677989"/>
          </a:xfrm>
          <a:prstGeom prst="rect">
            <a:avLst/>
          </a:prstGeom>
        </p:spPr>
      </p:pic>
      <p:sp>
        <p:nvSpPr>
          <p:cNvPr id="66" name="화살표: 아래쪽 35">
            <a:extLst>
              <a:ext uri="{FF2B5EF4-FFF2-40B4-BE49-F238E27FC236}">
                <a16:creationId xmlns:a16="http://schemas.microsoft.com/office/drawing/2014/main" id="{FCCFD4F3-9BD9-E871-B0DF-94EE8A9DCE1F}"/>
              </a:ext>
            </a:extLst>
          </p:cNvPr>
          <p:cNvSpPr/>
          <p:nvPr/>
        </p:nvSpPr>
        <p:spPr>
          <a:xfrm rot="14794389">
            <a:off x="8754535" y="4526015"/>
            <a:ext cx="51684" cy="635239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19" y="4165060"/>
            <a:ext cx="1818622" cy="71116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99" y="5223073"/>
            <a:ext cx="2040794" cy="519825"/>
          </a:xfrm>
          <a:prstGeom prst="rect">
            <a:avLst/>
          </a:prstGeom>
        </p:spPr>
      </p:pic>
      <p:sp>
        <p:nvSpPr>
          <p:cNvPr id="70" name="화살표: 아래쪽 35">
            <a:extLst>
              <a:ext uri="{FF2B5EF4-FFF2-40B4-BE49-F238E27FC236}">
                <a16:creationId xmlns:a16="http://schemas.microsoft.com/office/drawing/2014/main" id="{FCCFD4F3-9BD9-E871-B0DF-94EE8A9DCE1F}"/>
              </a:ext>
            </a:extLst>
          </p:cNvPr>
          <p:cNvSpPr/>
          <p:nvPr/>
        </p:nvSpPr>
        <p:spPr>
          <a:xfrm rot="17693699" flipH="1">
            <a:off x="8757261" y="4833821"/>
            <a:ext cx="45719" cy="643453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93" y="1121196"/>
            <a:ext cx="2541703" cy="442983"/>
          </a:xfrm>
          <a:prstGeom prst="rect">
            <a:avLst/>
          </a:prstGeom>
        </p:spPr>
      </p:pic>
      <p:sp>
        <p:nvSpPr>
          <p:cNvPr id="72" name="원호 71"/>
          <p:cNvSpPr/>
          <p:nvPr/>
        </p:nvSpPr>
        <p:spPr>
          <a:xfrm rot="13968165">
            <a:off x="801917" y="1549605"/>
            <a:ext cx="2558592" cy="2620022"/>
          </a:xfrm>
          <a:prstGeom prst="arc">
            <a:avLst>
              <a:gd name="adj1" fmla="val 13496779"/>
              <a:gd name="adj2" fmla="val 158352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>
            <a:off x="1838747" y="3877322"/>
            <a:ext cx="272172" cy="146408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아래쪽 30">
            <a:extLst>
              <a:ext uri="{FF2B5EF4-FFF2-40B4-BE49-F238E27FC236}">
                <a16:creationId xmlns:a16="http://schemas.microsoft.com/office/drawing/2014/main" id="{42C6C97C-0434-430A-19E4-515F886395F5}"/>
              </a:ext>
            </a:extLst>
          </p:cNvPr>
          <p:cNvSpPr/>
          <p:nvPr/>
        </p:nvSpPr>
        <p:spPr>
          <a:xfrm>
            <a:off x="1393061" y="4901353"/>
            <a:ext cx="227629" cy="1802699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377D73A4-4973-7DA2-4AF8-88048C5C4DD1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311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3A260F-814F-E49A-9C1C-B5C9473ACB7A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114" name="사각형: 둥근 한쪽 모서리 113">
              <a:extLst>
                <a:ext uri="{FF2B5EF4-FFF2-40B4-BE49-F238E27FC236}">
                  <a16:creationId xmlns:a16="http://schemas.microsoft.com/office/drawing/2014/main" id="{2B85FD47-743A-E50C-D427-E66467F501A4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회원가입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5" name="사각형: 둥근 한쪽 모서리 114">
              <a:extLst>
                <a:ext uri="{FF2B5EF4-FFF2-40B4-BE49-F238E27FC236}">
                  <a16:creationId xmlns:a16="http://schemas.microsoft.com/office/drawing/2014/main" id="{DF1D0E9F-3542-A8BC-B25F-B73695B01FD2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F18EAB3-E55A-5851-A6D1-93F343AD3BB2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17" name="Group 8">
                <a:extLst>
                  <a:ext uri="{FF2B5EF4-FFF2-40B4-BE49-F238E27FC236}">
                    <a16:creationId xmlns:a16="http://schemas.microsoft.com/office/drawing/2014/main" id="{1FE27B1B-D5EE-B203-8E6F-6BC1D8B97FA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26" name="Freeform 9">
                  <a:extLst>
                    <a:ext uri="{FF2B5EF4-FFF2-40B4-BE49-F238E27FC236}">
                      <a16:creationId xmlns:a16="http://schemas.microsoft.com/office/drawing/2014/main" id="{6461759E-C096-CEFF-D4F9-87CB890509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27" name="Freeform 10">
                  <a:extLst>
                    <a:ext uri="{FF2B5EF4-FFF2-40B4-BE49-F238E27FC236}">
                      <a16:creationId xmlns:a16="http://schemas.microsoft.com/office/drawing/2014/main" id="{99109B15-46D4-5E33-F6F8-B29F88154B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28" name="Freeform 11">
                  <a:extLst>
                    <a:ext uri="{FF2B5EF4-FFF2-40B4-BE49-F238E27FC236}">
                      <a16:creationId xmlns:a16="http://schemas.microsoft.com/office/drawing/2014/main" id="{8F853C3D-7A95-4A18-361D-BE64FA8905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29" name="Freeform 12">
                  <a:extLst>
                    <a:ext uri="{FF2B5EF4-FFF2-40B4-BE49-F238E27FC236}">
                      <a16:creationId xmlns:a16="http://schemas.microsoft.com/office/drawing/2014/main" id="{4C01FB2A-A254-3A63-4214-F0E2608CBC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8" name="Group 19">
                <a:extLst>
                  <a:ext uri="{FF2B5EF4-FFF2-40B4-BE49-F238E27FC236}">
                    <a16:creationId xmlns:a16="http://schemas.microsoft.com/office/drawing/2014/main" id="{7C313F29-8DEB-76BC-8A58-86C1924DDDB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23" name="Freeform 20">
                  <a:extLst>
                    <a:ext uri="{FF2B5EF4-FFF2-40B4-BE49-F238E27FC236}">
                      <a16:creationId xmlns:a16="http://schemas.microsoft.com/office/drawing/2014/main" id="{A0898C3D-BD6B-54B5-C411-58EE72A6E0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24" name="Freeform 21">
                  <a:extLst>
                    <a:ext uri="{FF2B5EF4-FFF2-40B4-BE49-F238E27FC236}">
                      <a16:creationId xmlns:a16="http://schemas.microsoft.com/office/drawing/2014/main" id="{89DDCA84-32FA-3F84-1E66-42F2AD7853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25" name="Freeform 22">
                  <a:extLst>
                    <a:ext uri="{FF2B5EF4-FFF2-40B4-BE49-F238E27FC236}">
                      <a16:creationId xmlns:a16="http://schemas.microsoft.com/office/drawing/2014/main" id="{5178E21E-DDC1-82C3-67D3-8055B309D5E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19" name="Freeform 30">
                <a:extLst>
                  <a:ext uri="{FF2B5EF4-FFF2-40B4-BE49-F238E27FC236}">
                    <a16:creationId xmlns:a16="http://schemas.microsoft.com/office/drawing/2014/main" id="{A8561085-351B-1419-9D6C-50EFFA65B2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7F464C2F-A21D-A5F3-B9B7-01D1AC72BAAB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1" name="Freeform 26">
                <a:extLst>
                  <a:ext uri="{FF2B5EF4-FFF2-40B4-BE49-F238E27FC236}">
                    <a16:creationId xmlns:a16="http://schemas.microsoft.com/office/drawing/2014/main" id="{1B49220B-5F19-7127-1BB8-5E45E43215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631EE884-331B-4241-C07F-4670907FD8CC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62" name="사각형: 둥근 한쪽 모서리 6">
            <a:extLst>
              <a:ext uri="{FF2B5EF4-FFF2-40B4-BE49-F238E27FC236}">
                <a16:creationId xmlns:a16="http://schemas.microsoft.com/office/drawing/2014/main" id="{C7399FFB-0264-9B66-A24E-A08172145274}"/>
              </a:ext>
            </a:extLst>
          </p:cNvPr>
          <p:cNvSpPr/>
          <p:nvPr/>
        </p:nvSpPr>
        <p:spPr>
          <a:xfrm>
            <a:off x="246888" y="810995"/>
            <a:ext cx="11945112" cy="6057900"/>
          </a:xfrm>
          <a:prstGeom prst="round1Rect">
            <a:avLst>
              <a:gd name="adj" fmla="val 6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ㄴㄴ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206860"/>
            <a:ext cx="629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7" y="1097991"/>
            <a:ext cx="5045566" cy="3693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11" y="3082807"/>
            <a:ext cx="1008433" cy="2381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9" y="2832468"/>
            <a:ext cx="1745110" cy="207597"/>
          </a:xfrm>
          <a:prstGeom prst="rect">
            <a:avLst/>
          </a:prstGeom>
        </p:spPr>
      </p:pic>
      <p:sp>
        <p:nvSpPr>
          <p:cNvPr id="26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14960942" flipH="1">
            <a:off x="3205899" y="1375676"/>
            <a:ext cx="57655" cy="378195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17560319" flipH="1">
            <a:off x="3218517" y="1712285"/>
            <a:ext cx="45719" cy="357376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30">
            <a:extLst>
              <a:ext uri="{FF2B5EF4-FFF2-40B4-BE49-F238E27FC236}">
                <a16:creationId xmlns:a16="http://schemas.microsoft.com/office/drawing/2014/main" id="{42C6C97C-0434-430A-19E4-515F886395F5}"/>
              </a:ext>
            </a:extLst>
          </p:cNvPr>
          <p:cNvSpPr/>
          <p:nvPr/>
        </p:nvSpPr>
        <p:spPr>
          <a:xfrm>
            <a:off x="1226808" y="781262"/>
            <a:ext cx="144794" cy="294939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61" y="2319462"/>
            <a:ext cx="2108309" cy="581055"/>
          </a:xfrm>
          <a:prstGeom prst="rect">
            <a:avLst/>
          </a:prstGeom>
        </p:spPr>
      </p:pic>
      <p:sp>
        <p:nvSpPr>
          <p:cNvPr id="31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16200000">
            <a:off x="2821735" y="2409445"/>
            <a:ext cx="81393" cy="339064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81" y="2181123"/>
            <a:ext cx="2816272" cy="1177445"/>
          </a:xfrm>
          <a:prstGeom prst="rect">
            <a:avLst/>
          </a:prstGeom>
        </p:spPr>
      </p:pic>
      <p:sp>
        <p:nvSpPr>
          <p:cNvPr id="33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16200000">
            <a:off x="5719598" y="2409446"/>
            <a:ext cx="81393" cy="339064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5400000">
            <a:off x="4979714" y="2365545"/>
            <a:ext cx="113774" cy="1786452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32" y="1387081"/>
            <a:ext cx="1685377" cy="1776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432" y="1875952"/>
            <a:ext cx="1457762" cy="1395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723" y="3788422"/>
            <a:ext cx="1826735" cy="5144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04" y="4116779"/>
            <a:ext cx="2436013" cy="98906"/>
          </a:xfrm>
          <a:prstGeom prst="rect">
            <a:avLst/>
          </a:prstGeom>
        </p:spPr>
      </p:pic>
      <p:sp>
        <p:nvSpPr>
          <p:cNvPr id="43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16200000">
            <a:off x="8391560" y="3987945"/>
            <a:ext cx="81393" cy="339064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02" y="4683698"/>
            <a:ext cx="2840838" cy="97960"/>
          </a:xfrm>
          <a:prstGeom prst="rect">
            <a:avLst/>
          </a:prstGeom>
        </p:spPr>
      </p:pic>
      <p:sp>
        <p:nvSpPr>
          <p:cNvPr id="44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>
            <a:off x="9723826" y="4349900"/>
            <a:ext cx="74234" cy="158979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9309100" y="4865180"/>
            <a:ext cx="9652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91" y="5147678"/>
            <a:ext cx="2294063" cy="641516"/>
          </a:xfrm>
          <a:prstGeom prst="rect">
            <a:avLst/>
          </a:prstGeom>
        </p:spPr>
      </p:pic>
      <p:sp>
        <p:nvSpPr>
          <p:cNvPr id="45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18513129">
            <a:off x="960021" y="4612674"/>
            <a:ext cx="130982" cy="524432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16200000">
            <a:off x="4930818" y="913589"/>
            <a:ext cx="83894" cy="5665772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14226592">
            <a:off x="8374527" y="2783865"/>
            <a:ext cx="78691" cy="1163763"/>
          </a:xfrm>
          <a:prstGeom prst="downArrow">
            <a:avLst>
              <a:gd name="adj1" fmla="val 50096"/>
              <a:gd name="adj2" fmla="val 108933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78" y="1005133"/>
            <a:ext cx="2056080" cy="2310525"/>
          </a:xfrm>
          <a:prstGeom prst="rect">
            <a:avLst/>
          </a:prstGeom>
        </p:spPr>
      </p:pic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BBBF3211-73F9-7292-D817-38DB3F0011BA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957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>
            <a:extLst>
              <a:ext uri="{FF2B5EF4-FFF2-40B4-BE49-F238E27FC236}">
                <a16:creationId xmlns:a16="http://schemas.microsoft.com/office/drawing/2014/main" id="{F2D12CEF-8D2E-A637-74C8-936D1758BD02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92" name="사각형: 둥근 한쪽 모서리 91">
              <a:extLst>
                <a:ext uri="{FF2B5EF4-FFF2-40B4-BE49-F238E27FC236}">
                  <a16:creationId xmlns:a16="http://schemas.microsoft.com/office/drawing/2014/main" id="{DD074035-2EFC-D004-0B4F-E47C33CDAA43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마이페이지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1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사각형: 둥근 한쪽 모서리 92">
              <a:extLst>
                <a:ext uri="{FF2B5EF4-FFF2-40B4-BE49-F238E27FC236}">
                  <a16:creationId xmlns:a16="http://schemas.microsoft.com/office/drawing/2014/main" id="{457DAAAF-4650-C2C4-A03D-84EAE92C4DF1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576733E-2598-D0CD-9E0C-98C3A578D4B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95" name="Group 8">
                <a:extLst>
                  <a:ext uri="{FF2B5EF4-FFF2-40B4-BE49-F238E27FC236}">
                    <a16:creationId xmlns:a16="http://schemas.microsoft.com/office/drawing/2014/main" id="{6006CFEE-690A-1E9F-FD30-9FFDE4E4C3C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4" name="Freeform 9">
                  <a:extLst>
                    <a:ext uri="{FF2B5EF4-FFF2-40B4-BE49-F238E27FC236}">
                      <a16:creationId xmlns:a16="http://schemas.microsoft.com/office/drawing/2014/main" id="{48443DC7-6166-12EC-9FC6-057ADDB20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5" name="Freeform 10">
                  <a:extLst>
                    <a:ext uri="{FF2B5EF4-FFF2-40B4-BE49-F238E27FC236}">
                      <a16:creationId xmlns:a16="http://schemas.microsoft.com/office/drawing/2014/main" id="{3973489E-D78E-02C2-356B-C777308CB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6" name="Freeform 11">
                  <a:extLst>
                    <a:ext uri="{FF2B5EF4-FFF2-40B4-BE49-F238E27FC236}">
                      <a16:creationId xmlns:a16="http://schemas.microsoft.com/office/drawing/2014/main" id="{7AD3314C-7207-DEC9-3929-865E41AA30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7" name="Freeform 12">
                  <a:extLst>
                    <a:ext uri="{FF2B5EF4-FFF2-40B4-BE49-F238E27FC236}">
                      <a16:creationId xmlns:a16="http://schemas.microsoft.com/office/drawing/2014/main" id="{32A46F80-7AD6-8308-A383-730DA8F261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96" name="Group 19">
                <a:extLst>
                  <a:ext uri="{FF2B5EF4-FFF2-40B4-BE49-F238E27FC236}">
                    <a16:creationId xmlns:a16="http://schemas.microsoft.com/office/drawing/2014/main" id="{EFAC77DE-87F8-A507-450E-BD78EEACB49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1" name="Freeform 20">
                  <a:extLst>
                    <a:ext uri="{FF2B5EF4-FFF2-40B4-BE49-F238E27FC236}">
                      <a16:creationId xmlns:a16="http://schemas.microsoft.com/office/drawing/2014/main" id="{49833AB1-B5FB-2C88-0168-51E7DBD556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2" name="Freeform 21">
                  <a:extLst>
                    <a:ext uri="{FF2B5EF4-FFF2-40B4-BE49-F238E27FC236}">
                      <a16:creationId xmlns:a16="http://schemas.microsoft.com/office/drawing/2014/main" id="{6B8E36D1-3793-70E0-3230-88E6BA30A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3" name="Freeform 22">
                  <a:extLst>
                    <a:ext uri="{FF2B5EF4-FFF2-40B4-BE49-F238E27FC236}">
                      <a16:creationId xmlns:a16="http://schemas.microsoft.com/office/drawing/2014/main" id="{FDC36849-66CF-34EA-FB5F-1F6D7B3F24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7" name="Freeform 30">
                <a:extLst>
                  <a:ext uri="{FF2B5EF4-FFF2-40B4-BE49-F238E27FC236}">
                    <a16:creationId xmlns:a16="http://schemas.microsoft.com/office/drawing/2014/main" id="{29EB6B1B-4ADB-AB55-790D-DEF899501C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EDD4739-63CA-420B-CDE3-0ABDEE803699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9" name="Freeform 26">
                <a:extLst>
                  <a:ext uri="{FF2B5EF4-FFF2-40B4-BE49-F238E27FC236}">
                    <a16:creationId xmlns:a16="http://schemas.microsoft.com/office/drawing/2014/main" id="{564215F7-C26D-81CC-48C1-9BB22E3DB9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6A781FC-E08A-D2F7-955F-B6E61DA68F7B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62" name="사각형: 둥근 한쪽 모서리 6">
            <a:extLst>
              <a:ext uri="{FF2B5EF4-FFF2-40B4-BE49-F238E27FC236}">
                <a16:creationId xmlns:a16="http://schemas.microsoft.com/office/drawing/2014/main" id="{C7399FFB-0264-9B66-A24E-A08172145274}"/>
              </a:ext>
            </a:extLst>
          </p:cNvPr>
          <p:cNvSpPr/>
          <p:nvPr/>
        </p:nvSpPr>
        <p:spPr>
          <a:xfrm>
            <a:off x="246888" y="800100"/>
            <a:ext cx="11945112" cy="6057900"/>
          </a:xfrm>
          <a:prstGeom prst="round1Rect">
            <a:avLst>
              <a:gd name="adj" fmla="val 66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ㄴㄴ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206860"/>
            <a:ext cx="629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15"/>
          <a:stretch/>
        </p:blipFill>
        <p:spPr>
          <a:xfrm>
            <a:off x="9547719" y="858087"/>
            <a:ext cx="2412178" cy="5860670"/>
          </a:xfrm>
          <a:prstGeom prst="rect">
            <a:avLst/>
          </a:prstGeom>
        </p:spPr>
      </p:pic>
      <p:sp>
        <p:nvSpPr>
          <p:cNvPr id="25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6704231">
            <a:off x="8839689" y="1494909"/>
            <a:ext cx="379829" cy="825750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58" y="4959037"/>
            <a:ext cx="2028012" cy="542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3" y="2157917"/>
            <a:ext cx="2179058" cy="1086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9" y="3383408"/>
            <a:ext cx="2332967" cy="6739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40" y="4196153"/>
            <a:ext cx="4973353" cy="4639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3" y="4951193"/>
            <a:ext cx="1599488" cy="8586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42" y="1052059"/>
            <a:ext cx="7059973" cy="965214"/>
          </a:xfrm>
          <a:prstGeom prst="rect">
            <a:avLst/>
          </a:prstGeom>
        </p:spPr>
      </p:pic>
      <p:sp>
        <p:nvSpPr>
          <p:cNvPr id="41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>
            <a:off x="1826365" y="3160745"/>
            <a:ext cx="107507" cy="182127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>
            <a:off x="1826365" y="3959542"/>
            <a:ext cx="107507" cy="182127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1800000">
            <a:off x="1911012" y="4706050"/>
            <a:ext cx="45719" cy="185647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19800000" flipH="1">
            <a:off x="3062408" y="4713847"/>
            <a:ext cx="45719" cy="177037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46" y="2271887"/>
            <a:ext cx="1901083" cy="7512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27" y="3474069"/>
            <a:ext cx="1412394" cy="4418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78" y="4819421"/>
            <a:ext cx="4051463" cy="358686"/>
          </a:xfrm>
          <a:prstGeom prst="rect">
            <a:avLst/>
          </a:prstGeom>
        </p:spPr>
      </p:pic>
      <p:sp>
        <p:nvSpPr>
          <p:cNvPr id="45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>
            <a:off x="7067283" y="3125130"/>
            <a:ext cx="107507" cy="182127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>
            <a:off x="7067283" y="4308811"/>
            <a:ext cx="107507" cy="182127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18" y="5581861"/>
            <a:ext cx="2028012" cy="542323"/>
          </a:xfrm>
          <a:prstGeom prst="rect">
            <a:avLst/>
          </a:prstGeom>
        </p:spPr>
      </p:pic>
      <p:sp>
        <p:nvSpPr>
          <p:cNvPr id="48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>
            <a:off x="7067283" y="5337431"/>
            <a:ext cx="107507" cy="182127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41B2C302-BDD6-C6C2-2002-E7E90EAA5C00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36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구현목표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–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차별성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C4A4CB2A-9A96-59DC-7315-3DD252F0285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02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26" name="Picture 2" descr="전구 - 무료 과학 기술개 아이콘">
            <a:extLst>
              <a:ext uri="{FF2B5EF4-FFF2-40B4-BE49-F238E27FC236}">
                <a16:creationId xmlns:a16="http://schemas.microsoft.com/office/drawing/2014/main" id="{6A200377-DDD4-C81C-98E8-F5F0796E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133" y="5218391"/>
            <a:ext cx="1340621" cy="134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129">
            <a:extLst>
              <a:ext uri="{FF2B5EF4-FFF2-40B4-BE49-F238E27FC236}">
                <a16:creationId xmlns:a16="http://schemas.microsoft.com/office/drawing/2014/main" id="{EE693B0D-ABA3-A9E3-5FDA-27EEA8C9D301}"/>
              </a:ext>
            </a:extLst>
          </p:cNvPr>
          <p:cNvSpPr/>
          <p:nvPr/>
        </p:nvSpPr>
        <p:spPr>
          <a:xfrm>
            <a:off x="1932989" y="3967783"/>
            <a:ext cx="8326021" cy="969430"/>
          </a:xfrm>
          <a:prstGeom prst="roundRect">
            <a:avLst>
              <a:gd name="adj" fmla="val 50000"/>
            </a:avLst>
          </a:prstGeom>
          <a:solidFill>
            <a:srgbClr val="FFEEE7">
              <a:alpha val="5607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보유자격증을 등록하여 마이페이지에서 만료일에 대한 알림 등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일정을 관리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알림뿐만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아니라 재발급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재응시에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대한 상세정보도 제공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사각형: 둥근 모서리 129">
            <a:extLst>
              <a:ext uri="{FF2B5EF4-FFF2-40B4-BE49-F238E27FC236}">
                <a16:creationId xmlns:a16="http://schemas.microsoft.com/office/drawing/2014/main" id="{834527A4-098B-BA1A-2DF1-114A9EA7F13C}"/>
              </a:ext>
            </a:extLst>
          </p:cNvPr>
          <p:cNvSpPr/>
          <p:nvPr/>
        </p:nvSpPr>
        <p:spPr>
          <a:xfrm>
            <a:off x="1932988" y="2760360"/>
            <a:ext cx="8326021" cy="775451"/>
          </a:xfrm>
          <a:prstGeom prst="roundRect">
            <a:avLst>
              <a:gd name="adj" fmla="val 50000"/>
            </a:avLst>
          </a:prstGeom>
          <a:solidFill>
            <a:srgbClr val="FFEEE7">
              <a:alpha val="50196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관심자격증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즐겨찾기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등록하여 시험 일정을 한번에 관리</a:t>
            </a:r>
          </a:p>
        </p:txBody>
      </p:sp>
      <p:sp>
        <p:nvSpPr>
          <p:cNvPr id="35" name="사각형: 둥근 모서리 129">
            <a:extLst>
              <a:ext uri="{FF2B5EF4-FFF2-40B4-BE49-F238E27FC236}">
                <a16:creationId xmlns:a16="http://schemas.microsoft.com/office/drawing/2014/main" id="{2BE7E001-2BD1-AAA9-6287-38F71DEF2F25}"/>
              </a:ext>
            </a:extLst>
          </p:cNvPr>
          <p:cNvSpPr/>
          <p:nvPr/>
        </p:nvSpPr>
        <p:spPr>
          <a:xfrm>
            <a:off x="1932989" y="1245313"/>
            <a:ext cx="8326021" cy="1076805"/>
          </a:xfrm>
          <a:prstGeom prst="roundRect">
            <a:avLst>
              <a:gd name="adj" fmla="val 50000"/>
            </a:avLst>
          </a:prstGeom>
          <a:solidFill>
            <a:srgbClr val="FFEEE7">
              <a:alpha val="58039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응시 장소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시행기관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시험일정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아직 재발급 가능한 자격증인지 여부 등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자격증별 응시자격을 한눈에 파악 가능하도록 상세정보 페이지 구현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99FF58B-6F83-592C-CD5E-E5F7F801AFD4}"/>
              </a:ext>
            </a:extLst>
          </p:cNvPr>
          <p:cNvCxnSpPr>
            <a:cxnSpLocks/>
          </p:cNvCxnSpPr>
          <p:nvPr/>
        </p:nvCxnSpPr>
        <p:spPr>
          <a:xfrm flipH="1">
            <a:off x="729357" y="6112819"/>
            <a:ext cx="43362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45428C5-2121-DA34-361B-F67F5106633A}"/>
              </a:ext>
            </a:extLst>
          </p:cNvPr>
          <p:cNvCxnSpPr>
            <a:cxnSpLocks/>
          </p:cNvCxnSpPr>
          <p:nvPr/>
        </p:nvCxnSpPr>
        <p:spPr>
          <a:xfrm>
            <a:off x="7402398" y="6112819"/>
            <a:ext cx="426358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870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2E9880-4A49-5FFF-A3FA-47F387ACF24A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19" name="사각형: 둥근 한쪽 모서리 18">
              <a:extLst>
                <a:ext uri="{FF2B5EF4-FFF2-40B4-BE49-F238E27FC236}">
                  <a16:creationId xmlns:a16="http://schemas.microsoft.com/office/drawing/2014/main" id="{B0D913AE-0FD4-3E89-D8E6-41DF2D988DA5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마이페이지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2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0" name="사각형: 둥근 한쪽 모서리 19">
              <a:extLst>
                <a:ext uri="{FF2B5EF4-FFF2-40B4-BE49-F238E27FC236}">
                  <a16:creationId xmlns:a16="http://schemas.microsoft.com/office/drawing/2014/main" id="{D19CAD79-FF84-5D4B-52C4-38D9844BE093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F3C4DF3-1F5C-4657-6F73-8559BD40BC60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22" name="Group 8">
                <a:extLst>
                  <a:ext uri="{FF2B5EF4-FFF2-40B4-BE49-F238E27FC236}">
                    <a16:creationId xmlns:a16="http://schemas.microsoft.com/office/drawing/2014/main" id="{DE533525-797B-657F-1F74-F67DA42BDAC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F24252C2-AB25-BDA2-88A1-DC2CEB7673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B47E4FBC-ACD2-856F-CC3C-84A82BDE59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1F428C8E-23F5-D6BA-7C20-3D33684F6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88C88366-8597-C387-0F64-72FF2762F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23" name="Group 19">
                <a:extLst>
                  <a:ext uri="{FF2B5EF4-FFF2-40B4-BE49-F238E27FC236}">
                    <a16:creationId xmlns:a16="http://schemas.microsoft.com/office/drawing/2014/main" id="{9A3AEB5B-CD39-6369-F426-21E37561CB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A640367F-EF8F-84E8-A0FA-C093FF300B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5" name="Freeform 21">
                  <a:extLst>
                    <a:ext uri="{FF2B5EF4-FFF2-40B4-BE49-F238E27FC236}">
                      <a16:creationId xmlns:a16="http://schemas.microsoft.com/office/drawing/2014/main" id="{C5546AF9-CDBE-56F4-5032-4B9DCF9D9D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6" name="Freeform 22">
                  <a:extLst>
                    <a:ext uri="{FF2B5EF4-FFF2-40B4-BE49-F238E27FC236}">
                      <a16:creationId xmlns:a16="http://schemas.microsoft.com/office/drawing/2014/main" id="{AC069181-F977-9BCA-36FA-E9B82747FC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24" name="Freeform 30">
                <a:extLst>
                  <a:ext uri="{FF2B5EF4-FFF2-40B4-BE49-F238E27FC236}">
                    <a16:creationId xmlns:a16="http://schemas.microsoft.com/office/drawing/2014/main" id="{E167DA43-5896-C72B-F232-B8F11747B5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BDCF5CD-B04D-D099-EDBE-A9F0DBEAE433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3C29D50-E1F3-84EF-1141-D6A6867693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1A8F0BD-553A-AEDA-D028-E6C268C374EB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206860"/>
            <a:ext cx="629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5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5400000">
            <a:off x="8853116" y="2731877"/>
            <a:ext cx="379829" cy="825750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9" y="858087"/>
            <a:ext cx="5697027" cy="17053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0" y="2516420"/>
            <a:ext cx="5697027" cy="8441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0" y="3204666"/>
            <a:ext cx="4411396" cy="102809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1" y="4200401"/>
            <a:ext cx="5722956" cy="10354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6" y="5072594"/>
            <a:ext cx="4180154" cy="170920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496" y="5313363"/>
            <a:ext cx="3058534" cy="1461559"/>
          </a:xfrm>
          <a:prstGeom prst="rect">
            <a:avLst/>
          </a:prstGeom>
        </p:spPr>
      </p:pic>
      <p:sp>
        <p:nvSpPr>
          <p:cNvPr id="33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2749962">
            <a:off x="8853645" y="4305489"/>
            <a:ext cx="268384" cy="892677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4BF6BAC0-1CAA-3BC8-1587-C4EEC3D17EF7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CED262-E202-3B5B-C2E7-6388E7741D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15"/>
          <a:stretch/>
        </p:blipFill>
        <p:spPr>
          <a:xfrm>
            <a:off x="9547719" y="858087"/>
            <a:ext cx="2412178" cy="58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5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081B33-18FB-1149-16F5-91447F2FC432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20" name="사각형: 둥근 한쪽 모서리 19">
              <a:extLst>
                <a:ext uri="{FF2B5EF4-FFF2-40B4-BE49-F238E27FC236}">
                  <a16:creationId xmlns:a16="http://schemas.microsoft.com/office/drawing/2014/main" id="{0A24BDB8-AEB2-D382-457D-DC8BB55DCAD4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마이페이지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3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사각형: 둥근 한쪽 모서리 22">
              <a:extLst>
                <a:ext uri="{FF2B5EF4-FFF2-40B4-BE49-F238E27FC236}">
                  <a16:creationId xmlns:a16="http://schemas.microsoft.com/office/drawing/2014/main" id="{F6FE90A0-C5A1-1D33-FCD3-228C29E76FCF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04B9A2E-4FF8-B272-A06C-B971D31F1D55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26" name="Group 8">
                <a:extLst>
                  <a:ext uri="{FF2B5EF4-FFF2-40B4-BE49-F238E27FC236}">
                    <a16:creationId xmlns:a16="http://schemas.microsoft.com/office/drawing/2014/main" id="{7E67E188-0CDB-8181-8AB5-167AC1CECB2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06BF56-42E8-E6B5-FCBF-754E6454A8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96FB0E70-8FC6-99BC-3C4F-8A375F9CE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B8BB4EA8-A6FF-D3FF-8A89-7519BD290E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8F8AD862-AEA8-9235-D429-170FF6A9F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27" name="Group 19">
                <a:extLst>
                  <a:ext uri="{FF2B5EF4-FFF2-40B4-BE49-F238E27FC236}">
                    <a16:creationId xmlns:a16="http://schemas.microsoft.com/office/drawing/2014/main" id="{C802A5AE-4EF6-B984-209A-6F5C4BA3E0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973739A4-A02F-F694-BCA7-88B5DFA261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5" name="Freeform 21">
                  <a:extLst>
                    <a:ext uri="{FF2B5EF4-FFF2-40B4-BE49-F238E27FC236}">
                      <a16:creationId xmlns:a16="http://schemas.microsoft.com/office/drawing/2014/main" id="{F848A42D-CCC7-A72B-98E4-F2424FDAF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6" name="Freeform 22">
                  <a:extLst>
                    <a:ext uri="{FF2B5EF4-FFF2-40B4-BE49-F238E27FC236}">
                      <a16:creationId xmlns:a16="http://schemas.microsoft.com/office/drawing/2014/main" id="{391BF108-E5B0-0C6D-1221-7EC6D710048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0D1B963D-8C5C-0F09-901A-0443FCFED4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AE5C917-DEE2-B967-A413-B9BAE019CC1F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6FAA1036-0EA8-69CB-4228-DC28469D08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EFF64DD-0D7C-D9A7-1966-01FEC69A2F7F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206860"/>
            <a:ext cx="629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5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6780563">
            <a:off x="8310478" y="3158369"/>
            <a:ext cx="200163" cy="2009820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54" y="1256669"/>
            <a:ext cx="4005641" cy="1893717"/>
          </a:xfrm>
          <a:prstGeom prst="rect">
            <a:avLst/>
          </a:prstGeom>
        </p:spPr>
      </p:pic>
      <p:sp>
        <p:nvSpPr>
          <p:cNvPr id="17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5400000">
            <a:off x="8285382" y="4170212"/>
            <a:ext cx="165795" cy="1921872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7" y="1267062"/>
            <a:ext cx="3745877" cy="1999791"/>
          </a:xfrm>
          <a:prstGeom prst="rect">
            <a:avLst/>
          </a:prstGeom>
        </p:spPr>
      </p:pic>
      <p:sp>
        <p:nvSpPr>
          <p:cNvPr id="18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5400000">
            <a:off x="4266007" y="1842968"/>
            <a:ext cx="197350" cy="721119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05" y="4429527"/>
            <a:ext cx="2273417" cy="14923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4" y="4875392"/>
            <a:ext cx="3213401" cy="875942"/>
          </a:xfrm>
          <a:prstGeom prst="rect">
            <a:avLst/>
          </a:prstGeom>
        </p:spPr>
      </p:pic>
      <p:sp>
        <p:nvSpPr>
          <p:cNvPr id="21" name="화살표: 아래쪽 36">
            <a:extLst>
              <a:ext uri="{FF2B5EF4-FFF2-40B4-BE49-F238E27FC236}">
                <a16:creationId xmlns:a16="http://schemas.microsoft.com/office/drawing/2014/main" id="{EA652F8D-5959-0FD7-1B8A-001FED46D7A7}"/>
              </a:ext>
            </a:extLst>
          </p:cNvPr>
          <p:cNvSpPr/>
          <p:nvPr/>
        </p:nvSpPr>
        <p:spPr>
          <a:xfrm rot="5400000">
            <a:off x="4266007" y="4952161"/>
            <a:ext cx="197350" cy="721119"/>
          </a:xfrm>
          <a:prstGeom prst="downArrow">
            <a:avLst>
              <a:gd name="adj1" fmla="val 50096"/>
              <a:gd name="adj2" fmla="val 12373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86B645CF-09D4-9AFD-9966-806E899CEA2E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1BD6D5F-6660-E3B5-FE15-6E5CD5F4F4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15"/>
          <a:stretch/>
        </p:blipFill>
        <p:spPr>
          <a:xfrm>
            <a:off x="9547719" y="858087"/>
            <a:ext cx="2412178" cy="58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314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23C74EC-A198-66B1-3DA9-DBD051F35D5F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35" name="사각형: 둥근 한쪽 모서리 34">
              <a:extLst>
                <a:ext uri="{FF2B5EF4-FFF2-40B4-BE49-F238E27FC236}">
                  <a16:creationId xmlns:a16="http://schemas.microsoft.com/office/drawing/2014/main" id="{2EC1D65C-9F34-3AE2-A5EE-23551DB26B0F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자격증목록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사각형: 둥근 한쪽 모서리 35">
              <a:extLst>
                <a:ext uri="{FF2B5EF4-FFF2-40B4-BE49-F238E27FC236}">
                  <a16:creationId xmlns:a16="http://schemas.microsoft.com/office/drawing/2014/main" id="{43020F34-1A00-63D9-2839-A447917A2A1A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8648B59-0976-1481-0FF3-D1051E95D504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38" name="Group 8">
                <a:extLst>
                  <a:ext uri="{FF2B5EF4-FFF2-40B4-BE49-F238E27FC236}">
                    <a16:creationId xmlns:a16="http://schemas.microsoft.com/office/drawing/2014/main" id="{4162D1E3-AFA1-8519-9E89-9E733912F5D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E16301B3-B54F-4AF5-8F70-B2237E497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6451F97F-5F9D-20DF-FBA5-1B0246D039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9" name="Freeform 11">
                  <a:extLst>
                    <a:ext uri="{FF2B5EF4-FFF2-40B4-BE49-F238E27FC236}">
                      <a16:creationId xmlns:a16="http://schemas.microsoft.com/office/drawing/2014/main" id="{ACC43D0E-F8FE-1D77-6C47-A0A3E3EFAE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0" name="Freeform 12">
                  <a:extLst>
                    <a:ext uri="{FF2B5EF4-FFF2-40B4-BE49-F238E27FC236}">
                      <a16:creationId xmlns:a16="http://schemas.microsoft.com/office/drawing/2014/main" id="{273B4DBF-7B83-AE5C-8466-EC875DA66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39" name="Group 19">
                <a:extLst>
                  <a:ext uri="{FF2B5EF4-FFF2-40B4-BE49-F238E27FC236}">
                    <a16:creationId xmlns:a16="http://schemas.microsoft.com/office/drawing/2014/main" id="{E451DE43-8ECA-0B7B-0B0D-881EA6FFDDC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A3F35C5F-11CB-75E9-E85D-6C02D5AB2F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5" name="Freeform 21">
                  <a:extLst>
                    <a:ext uri="{FF2B5EF4-FFF2-40B4-BE49-F238E27FC236}">
                      <a16:creationId xmlns:a16="http://schemas.microsoft.com/office/drawing/2014/main" id="{6C08F50D-FB85-43CB-D329-2298B1DAC4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6" name="Freeform 22">
                  <a:extLst>
                    <a:ext uri="{FF2B5EF4-FFF2-40B4-BE49-F238E27FC236}">
                      <a16:creationId xmlns:a16="http://schemas.microsoft.com/office/drawing/2014/main" id="{E4D82157-DCB2-BBE7-6A0D-DE5750340B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A6DB62FF-B3A7-1B46-F336-77456C51E1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EED39F5-6E5F-1753-5A0B-B515FA619614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8B29FCA5-69BB-E50B-5F9D-75A123AE8C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A20B4A8-A2AD-A76C-FAA4-546C675EA44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66" y="1353858"/>
            <a:ext cx="3171825" cy="1247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97" y="2902920"/>
            <a:ext cx="5110509" cy="368134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611761" y="1659533"/>
            <a:ext cx="1019090" cy="28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530509" y="1997934"/>
            <a:ext cx="1019090" cy="1708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2843506">
            <a:off x="2243079" y="2132545"/>
            <a:ext cx="254319" cy="118850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4835934" y="649121"/>
            <a:ext cx="254319" cy="251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805" y="1353396"/>
            <a:ext cx="4655117" cy="24097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88" y="910211"/>
            <a:ext cx="1426966" cy="506846"/>
          </a:xfrm>
          <a:prstGeom prst="rect">
            <a:avLst/>
          </a:prstGeom>
        </p:spPr>
      </p:pic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CB79B1A5-05D6-91B7-C162-D9608048E277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65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1F80E137-C4FD-6630-10F1-1B8ECFEAF760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36" name="사각형: 둥근 한쪽 모서리 35">
              <a:extLst>
                <a:ext uri="{FF2B5EF4-FFF2-40B4-BE49-F238E27FC236}">
                  <a16:creationId xmlns:a16="http://schemas.microsoft.com/office/drawing/2014/main" id="{454E101D-D964-7BAA-881A-18A7F9A15845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자격증 상세정보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7" name="사각형: 둥근 한쪽 모서리 36">
              <a:extLst>
                <a:ext uri="{FF2B5EF4-FFF2-40B4-BE49-F238E27FC236}">
                  <a16:creationId xmlns:a16="http://schemas.microsoft.com/office/drawing/2014/main" id="{C3FF8095-30C9-ACD4-CACD-C19A9E7633FD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B263247-713B-EF2C-6225-291DC6FDDA07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39" name="Group 8">
                <a:extLst>
                  <a:ext uri="{FF2B5EF4-FFF2-40B4-BE49-F238E27FC236}">
                    <a16:creationId xmlns:a16="http://schemas.microsoft.com/office/drawing/2014/main" id="{8883F1EC-1B40-E73A-3C3E-D05A9453EFC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8" name="Freeform 9">
                  <a:extLst>
                    <a:ext uri="{FF2B5EF4-FFF2-40B4-BE49-F238E27FC236}">
                      <a16:creationId xmlns:a16="http://schemas.microsoft.com/office/drawing/2014/main" id="{2F35BE70-9520-A6B0-F57B-41859A04F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9" name="Freeform 10">
                  <a:extLst>
                    <a:ext uri="{FF2B5EF4-FFF2-40B4-BE49-F238E27FC236}">
                      <a16:creationId xmlns:a16="http://schemas.microsoft.com/office/drawing/2014/main" id="{A3AF4A81-ACB6-20D4-D00D-DACD4E1CA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0" name="Freeform 11">
                  <a:extLst>
                    <a:ext uri="{FF2B5EF4-FFF2-40B4-BE49-F238E27FC236}">
                      <a16:creationId xmlns:a16="http://schemas.microsoft.com/office/drawing/2014/main" id="{1F3E9863-FA00-D7F2-BC05-D11409D364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1" name="Freeform 12">
                  <a:extLst>
                    <a:ext uri="{FF2B5EF4-FFF2-40B4-BE49-F238E27FC236}">
                      <a16:creationId xmlns:a16="http://schemas.microsoft.com/office/drawing/2014/main" id="{DDDA6C76-DC75-63EC-C6D8-4AAD1890E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0" name="Group 19">
                <a:extLst>
                  <a:ext uri="{FF2B5EF4-FFF2-40B4-BE49-F238E27FC236}">
                    <a16:creationId xmlns:a16="http://schemas.microsoft.com/office/drawing/2014/main" id="{CE25653A-4803-39EB-12E9-22BE6FD173C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5" name="Freeform 20">
                  <a:extLst>
                    <a:ext uri="{FF2B5EF4-FFF2-40B4-BE49-F238E27FC236}">
                      <a16:creationId xmlns:a16="http://schemas.microsoft.com/office/drawing/2014/main" id="{12E63A54-8836-2400-0BB1-C908A637B7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6" name="Freeform 21">
                  <a:extLst>
                    <a:ext uri="{FF2B5EF4-FFF2-40B4-BE49-F238E27FC236}">
                      <a16:creationId xmlns:a16="http://schemas.microsoft.com/office/drawing/2014/main" id="{2BCA3987-3C62-B998-6772-BC8CADE30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7" name="Freeform 22">
                  <a:extLst>
                    <a:ext uri="{FF2B5EF4-FFF2-40B4-BE49-F238E27FC236}">
                      <a16:creationId xmlns:a16="http://schemas.microsoft.com/office/drawing/2014/main" id="{11B85690-3701-A0C9-EB35-B56EE2FCE5E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3D478AB4-F91A-11C6-7F75-58F3BC059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CBC5C2E-6F55-3A9E-2630-06C3CEF0FD6D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5BD94E06-682A-7F21-AE16-7E48E204D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C115B03-2C39-F0E6-85AB-A55B5496CF1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69" y="1429667"/>
            <a:ext cx="3171825" cy="1247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423" y="1146611"/>
            <a:ext cx="4494384" cy="254671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83036" y="1760395"/>
            <a:ext cx="1019090" cy="28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4835934" y="648378"/>
            <a:ext cx="254319" cy="251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08" y="899365"/>
            <a:ext cx="1582921" cy="5131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67" y="3571783"/>
            <a:ext cx="6187204" cy="3192124"/>
          </a:xfrm>
          <a:prstGeom prst="rect">
            <a:avLst/>
          </a:prstGeom>
        </p:spPr>
      </p:pic>
      <p:sp>
        <p:nvSpPr>
          <p:cNvPr id="33" name="아래쪽 화살표 32"/>
          <p:cNvSpPr/>
          <p:nvPr/>
        </p:nvSpPr>
        <p:spPr>
          <a:xfrm rot="3341161">
            <a:off x="5913894" y="1818729"/>
            <a:ext cx="254319" cy="251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198781" y="2143145"/>
            <a:ext cx="1019090" cy="188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CBABD4D9-3CD1-80D1-A50F-3CF0DFD168F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183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5396E6-35FE-B141-4585-920975F25821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36" name="사각형: 둥근 한쪽 모서리 35">
              <a:extLst>
                <a:ext uri="{FF2B5EF4-FFF2-40B4-BE49-F238E27FC236}">
                  <a16:creationId xmlns:a16="http://schemas.microsoft.com/office/drawing/2014/main" id="{3824EE26-AF7A-8DAA-4EAB-AC6F9BC68A73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자격증 목록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7" name="사각형: 둥근 한쪽 모서리 36">
              <a:extLst>
                <a:ext uri="{FF2B5EF4-FFF2-40B4-BE49-F238E27FC236}">
                  <a16:creationId xmlns:a16="http://schemas.microsoft.com/office/drawing/2014/main" id="{B40EBE9C-CC52-BE48-44A6-FD7D5019E8FF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C598A34-A979-E535-5A46-7C6173DE84FB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39" name="Group 8">
                <a:extLst>
                  <a:ext uri="{FF2B5EF4-FFF2-40B4-BE49-F238E27FC236}">
                    <a16:creationId xmlns:a16="http://schemas.microsoft.com/office/drawing/2014/main" id="{32174AD3-CC69-1E0D-07B8-E4DDCF25F40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8" name="Freeform 9">
                  <a:extLst>
                    <a:ext uri="{FF2B5EF4-FFF2-40B4-BE49-F238E27FC236}">
                      <a16:creationId xmlns:a16="http://schemas.microsoft.com/office/drawing/2014/main" id="{8A06422B-DF50-8FA2-8ADC-6A8BD70D8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9" name="Freeform 10">
                  <a:extLst>
                    <a:ext uri="{FF2B5EF4-FFF2-40B4-BE49-F238E27FC236}">
                      <a16:creationId xmlns:a16="http://schemas.microsoft.com/office/drawing/2014/main" id="{D41BC1A9-6C77-5D6A-45BC-3A158FD156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0" name="Freeform 11">
                  <a:extLst>
                    <a:ext uri="{FF2B5EF4-FFF2-40B4-BE49-F238E27FC236}">
                      <a16:creationId xmlns:a16="http://schemas.microsoft.com/office/drawing/2014/main" id="{29EC55E8-3EBB-A875-0331-B83200AC45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1" name="Freeform 12">
                  <a:extLst>
                    <a:ext uri="{FF2B5EF4-FFF2-40B4-BE49-F238E27FC236}">
                      <a16:creationId xmlns:a16="http://schemas.microsoft.com/office/drawing/2014/main" id="{931D1943-4531-4ECD-CCC8-F0726C2D3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0" name="Group 19">
                <a:extLst>
                  <a:ext uri="{FF2B5EF4-FFF2-40B4-BE49-F238E27FC236}">
                    <a16:creationId xmlns:a16="http://schemas.microsoft.com/office/drawing/2014/main" id="{C856771B-988C-EE5F-E176-C070666FC07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5" name="Freeform 20">
                  <a:extLst>
                    <a:ext uri="{FF2B5EF4-FFF2-40B4-BE49-F238E27FC236}">
                      <a16:creationId xmlns:a16="http://schemas.microsoft.com/office/drawing/2014/main" id="{2155C254-A87E-7816-9DBA-CB6F1425C2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6" name="Freeform 21">
                  <a:extLst>
                    <a:ext uri="{FF2B5EF4-FFF2-40B4-BE49-F238E27FC236}">
                      <a16:creationId xmlns:a16="http://schemas.microsoft.com/office/drawing/2014/main" id="{0E68FB4A-ED31-FFD2-52F0-14EF5C7029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7" name="Freeform 22">
                  <a:extLst>
                    <a:ext uri="{FF2B5EF4-FFF2-40B4-BE49-F238E27FC236}">
                      <a16:creationId xmlns:a16="http://schemas.microsoft.com/office/drawing/2014/main" id="{EBC1CEF4-2AEB-13C9-DCE4-3485C9E288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783A51B8-6BF5-517E-0483-A42C52D6CC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F00DDCC-8617-4DEF-AD08-0C7A4EA8E04B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CDC64366-B278-1708-DCBD-539DA29776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85CD2FC-59E9-4E00-02D7-39864677DDC2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683" y="1178154"/>
            <a:ext cx="2795611" cy="102572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149483" y="1463329"/>
            <a:ext cx="1019090" cy="286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78" y="3387307"/>
            <a:ext cx="5184285" cy="3009752"/>
          </a:xfrm>
          <a:prstGeom prst="rect">
            <a:avLst/>
          </a:prstGeom>
        </p:spPr>
      </p:pic>
      <p:sp>
        <p:nvSpPr>
          <p:cNvPr id="33" name="아래쪽 화살표 32"/>
          <p:cNvSpPr/>
          <p:nvPr/>
        </p:nvSpPr>
        <p:spPr>
          <a:xfrm rot="15540000" flipV="1">
            <a:off x="7183608" y="1202013"/>
            <a:ext cx="274466" cy="1687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212326" y="1452357"/>
            <a:ext cx="1019090" cy="3087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26" y="2050234"/>
            <a:ext cx="5990337" cy="2674146"/>
          </a:xfrm>
          <a:prstGeom prst="rect">
            <a:avLst/>
          </a:prstGeom>
        </p:spPr>
      </p:pic>
      <p:sp>
        <p:nvSpPr>
          <p:cNvPr id="31" name="아래쪽 화살표 30"/>
          <p:cNvSpPr/>
          <p:nvPr/>
        </p:nvSpPr>
        <p:spPr>
          <a:xfrm rot="20677478">
            <a:off x="9903476" y="1856476"/>
            <a:ext cx="254319" cy="187823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말풍선: 타원형 29">
            <a:extLst>
              <a:ext uri="{FF2B5EF4-FFF2-40B4-BE49-F238E27FC236}">
                <a16:creationId xmlns:a16="http://schemas.microsoft.com/office/drawing/2014/main" id="{FB8D04C6-850D-646D-25F7-236357695709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381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CCC1E4-9A77-0CD9-8EE5-9175F52ADC33}"/>
              </a:ext>
            </a:extLst>
          </p:cNvPr>
          <p:cNvGrpSpPr/>
          <p:nvPr/>
        </p:nvGrpSpPr>
        <p:grpSpPr>
          <a:xfrm>
            <a:off x="246888" y="237744"/>
            <a:ext cx="11945112" cy="6620256"/>
            <a:chOff x="246888" y="237744"/>
            <a:chExt cx="11945112" cy="6620256"/>
          </a:xfrm>
        </p:grpSpPr>
        <p:sp>
          <p:nvSpPr>
            <p:cNvPr id="38" name="사각형: 둥근 한쪽 모서리 37">
              <a:extLst>
                <a:ext uri="{FF2B5EF4-FFF2-40B4-BE49-F238E27FC236}">
                  <a16:creationId xmlns:a16="http://schemas.microsoft.com/office/drawing/2014/main" id="{F08FC85B-8A7D-2A0A-7357-5F14AE649EF5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관심자격증 등록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/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해제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9" name="사각형: 둥근 한쪽 모서리 38">
              <a:extLst>
                <a:ext uri="{FF2B5EF4-FFF2-40B4-BE49-F238E27FC236}">
                  <a16:creationId xmlns:a16="http://schemas.microsoft.com/office/drawing/2014/main" id="{F62E2C79-D741-627E-C0A5-7656E8745C65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4CEE5EE-A28E-F738-36E6-4A57FD81DD0D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41" name="Group 8">
                <a:extLst>
                  <a:ext uri="{FF2B5EF4-FFF2-40B4-BE49-F238E27FC236}">
                    <a16:creationId xmlns:a16="http://schemas.microsoft.com/office/drawing/2014/main" id="{40AC3C9E-41F1-E391-D10E-A890166C022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50" name="Freeform 9">
                  <a:extLst>
                    <a:ext uri="{FF2B5EF4-FFF2-40B4-BE49-F238E27FC236}">
                      <a16:creationId xmlns:a16="http://schemas.microsoft.com/office/drawing/2014/main" id="{AA2BB68D-6BA8-7A18-81DF-6CB1D5313F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1" name="Freeform 10">
                  <a:extLst>
                    <a:ext uri="{FF2B5EF4-FFF2-40B4-BE49-F238E27FC236}">
                      <a16:creationId xmlns:a16="http://schemas.microsoft.com/office/drawing/2014/main" id="{6767B3BF-D2A5-C241-9D8C-0BCC5C3C79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C0189F24-7F5A-53F6-6848-721B9ED62E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7C3C1498-C8E1-C185-97CA-1AF72B078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42" name="Group 19">
                <a:extLst>
                  <a:ext uri="{FF2B5EF4-FFF2-40B4-BE49-F238E27FC236}">
                    <a16:creationId xmlns:a16="http://schemas.microsoft.com/office/drawing/2014/main" id="{F9392C5D-C4FE-7FBC-1B8D-7C7F8EDCEF0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7" name="Freeform 20">
                  <a:extLst>
                    <a:ext uri="{FF2B5EF4-FFF2-40B4-BE49-F238E27FC236}">
                      <a16:creationId xmlns:a16="http://schemas.microsoft.com/office/drawing/2014/main" id="{5E2C3256-D6E6-EA35-9A10-52A4F8E7AD4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8" name="Freeform 21">
                  <a:extLst>
                    <a:ext uri="{FF2B5EF4-FFF2-40B4-BE49-F238E27FC236}">
                      <a16:creationId xmlns:a16="http://schemas.microsoft.com/office/drawing/2014/main" id="{66402067-00A2-9330-5D93-96CBDF86E9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9" name="Freeform 22">
                  <a:extLst>
                    <a:ext uri="{FF2B5EF4-FFF2-40B4-BE49-F238E27FC236}">
                      <a16:creationId xmlns:a16="http://schemas.microsoft.com/office/drawing/2014/main" id="{0F289E53-E1B5-08B8-5E60-43F73B30AA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FBFADC38-DF46-46B6-8464-896A0F7E97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A40DB25-D3C1-F16F-F548-DD593A23DBE4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B068DA2-F169-F0AA-E680-AB8A1D5323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3CA5DC8-5868-9432-5578-E0B915CE3560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445C9E-0606-416A-8459-0801628750F5}"/>
              </a:ext>
            </a:extLst>
          </p:cNvPr>
          <p:cNvSpPr/>
          <p:nvPr/>
        </p:nvSpPr>
        <p:spPr>
          <a:xfrm>
            <a:off x="6649775" y="4006028"/>
            <a:ext cx="865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DOWN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6741" b="1"/>
          <a:stretch/>
        </p:blipFill>
        <p:spPr>
          <a:xfrm>
            <a:off x="870833" y="962323"/>
            <a:ext cx="3686175" cy="790576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3242096" y="1164889"/>
            <a:ext cx="311534" cy="297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334" y="962323"/>
            <a:ext cx="2600325" cy="733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2" y="1695748"/>
            <a:ext cx="3844887" cy="22234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093" y="1784524"/>
            <a:ext cx="3722701" cy="209302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784839" y="1816557"/>
            <a:ext cx="319482" cy="338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3614236" y="1094336"/>
            <a:ext cx="254319" cy="187823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894" y="4515441"/>
            <a:ext cx="7729723" cy="2120468"/>
          </a:xfrm>
          <a:prstGeom prst="rect">
            <a:avLst/>
          </a:prstGeom>
        </p:spPr>
      </p:pic>
      <p:sp>
        <p:nvSpPr>
          <p:cNvPr id="33" name="아래쪽 화살표 32"/>
          <p:cNvSpPr/>
          <p:nvPr/>
        </p:nvSpPr>
        <p:spPr>
          <a:xfrm rot="5400000" flipV="1">
            <a:off x="4695080" y="501024"/>
            <a:ext cx="274466" cy="1687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267200" y="6131859"/>
            <a:ext cx="6544235" cy="286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 flipV="1">
            <a:off x="6603212" y="4073359"/>
            <a:ext cx="1724244" cy="73308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4E1A67F4-0006-C46D-6506-0F3EBC03F620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054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4793" y="237744"/>
            <a:ext cx="11945112" cy="6620256"/>
            <a:chOff x="246888" y="237744"/>
            <a:chExt cx="11945112" cy="6620256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B30B7C2B-5717-6774-267A-D70673B638A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고객센터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공지사항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7399FFB-0264-9B66-A24E-A0817214527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32ACD1-2883-1DDD-B30E-066A2B5089E0}"/>
                </a:ext>
              </a:extLst>
            </p:cNvPr>
            <p:cNvGrpSpPr/>
            <p:nvPr/>
          </p:nvGrpSpPr>
          <p:grpSpPr>
            <a:xfrm>
              <a:off x="10216083" y="459965"/>
              <a:ext cx="1550689" cy="169278"/>
              <a:chOff x="9512757" y="369386"/>
              <a:chExt cx="2051714" cy="223971"/>
            </a:xfrm>
          </p:grpSpPr>
          <p:grpSp>
            <p:nvGrpSpPr>
              <p:cNvPr id="17" name="Group 8">
                <a:extLst>
                  <a:ext uri="{FF2B5EF4-FFF2-40B4-BE49-F238E27FC236}">
                    <a16:creationId xmlns:a16="http://schemas.microsoft.com/office/drawing/2014/main" id="{0B5A3F5B-FD40-0728-A83D-4B92AF86078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3A668E60-6C31-B427-6BF0-686EB3A72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1839ACC-106F-BF23-C5E8-09B00CF66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8" name="Freeform 11">
                  <a:extLst>
                    <a:ext uri="{FF2B5EF4-FFF2-40B4-BE49-F238E27FC236}">
                      <a16:creationId xmlns:a16="http://schemas.microsoft.com/office/drawing/2014/main" id="{485A8E47-A04B-2D93-C10E-654571672A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71BC0AA-B3E5-593A-44FB-95E360A06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47FCBCD1-41A5-AF7E-502A-76423509A7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C7C3B1AB-FF0E-35B8-1E67-736D37A5DD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54BB12C-4ED9-5A7C-458B-B4A6F1779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DEA797F0-935B-10ED-B66F-734425B167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A3CCD214-F90E-DC1F-A10C-8E57E6CE6F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0A53E82-5462-9879-7420-5D1346A6B0F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ED7B5B5A-77A3-7188-402D-FAF981023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B5F2C72-9CB4-B629-6921-C9DB9FD39F1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C1D38B8B-E98D-A4F5-54A1-B597BA7A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5" y="4222471"/>
            <a:ext cx="2284017" cy="227369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4706D32-DA43-9A30-A6B9-C619328D8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3" t="15860" r="20442"/>
          <a:stretch/>
        </p:blipFill>
        <p:spPr>
          <a:xfrm>
            <a:off x="6196533" y="1055635"/>
            <a:ext cx="4019550" cy="1451984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3C60DD2-B6C9-B595-2C7D-074BE094DD7F}"/>
              </a:ext>
            </a:extLst>
          </p:cNvPr>
          <p:cNvSpPr/>
          <p:nvPr/>
        </p:nvSpPr>
        <p:spPr>
          <a:xfrm>
            <a:off x="6227349" y="904009"/>
            <a:ext cx="1756718" cy="1516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비로그인 및 일반회원일 때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2EEA809-14BD-875E-DBFC-7B172044C533}"/>
              </a:ext>
            </a:extLst>
          </p:cNvPr>
          <p:cNvSpPr/>
          <p:nvPr/>
        </p:nvSpPr>
        <p:spPr>
          <a:xfrm>
            <a:off x="6227350" y="2587668"/>
            <a:ext cx="952384" cy="1607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관리자일 때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7B5EB14-1946-24AA-0BBA-DA20A891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49" y="2807540"/>
            <a:ext cx="3988734" cy="1438036"/>
          </a:xfrm>
          <a:prstGeom prst="rect">
            <a:avLst/>
          </a:prstGeom>
        </p:spPr>
      </p:pic>
      <p:sp>
        <p:nvSpPr>
          <p:cNvPr id="62" name="타원 61">
            <a:extLst>
              <a:ext uri="{FF2B5EF4-FFF2-40B4-BE49-F238E27FC236}">
                <a16:creationId xmlns:a16="http://schemas.microsoft.com/office/drawing/2014/main" id="{6B3D9945-8F11-2150-73A9-A09D2281B19E}"/>
              </a:ext>
            </a:extLst>
          </p:cNvPr>
          <p:cNvSpPr/>
          <p:nvPr/>
        </p:nvSpPr>
        <p:spPr>
          <a:xfrm>
            <a:off x="6227350" y="4067460"/>
            <a:ext cx="232718" cy="1781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AC563BB-CF35-D09A-B1B2-47FCFC20F06C}"/>
              </a:ext>
            </a:extLst>
          </p:cNvPr>
          <p:cNvSpPr/>
          <p:nvPr/>
        </p:nvSpPr>
        <p:spPr>
          <a:xfrm>
            <a:off x="6460068" y="4067460"/>
            <a:ext cx="232718" cy="1781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위로 굽음 64">
            <a:extLst>
              <a:ext uri="{FF2B5EF4-FFF2-40B4-BE49-F238E27FC236}">
                <a16:creationId xmlns:a16="http://schemas.microsoft.com/office/drawing/2014/main" id="{E92A1420-AA8C-6505-FF11-243D8B9CDAF2}"/>
              </a:ext>
            </a:extLst>
          </p:cNvPr>
          <p:cNvSpPr/>
          <p:nvPr/>
        </p:nvSpPr>
        <p:spPr>
          <a:xfrm rot="5400000">
            <a:off x="6694295" y="4101848"/>
            <a:ext cx="264662" cy="557836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E686A793-D8C1-277C-6A0D-A63BD8F73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79" y="4901399"/>
            <a:ext cx="2416327" cy="1682447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id="{96714F06-4C33-6448-5449-7310980337FF}"/>
              </a:ext>
            </a:extLst>
          </p:cNvPr>
          <p:cNvSpPr/>
          <p:nvPr/>
        </p:nvSpPr>
        <p:spPr>
          <a:xfrm>
            <a:off x="6857819" y="6443144"/>
            <a:ext cx="346950" cy="1561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0C44C79-FA0C-8F39-1B41-D44968D89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275" y="6236335"/>
            <a:ext cx="1705802" cy="51966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09FB3EE-5B9F-97C5-991F-A2F98247BBB3}"/>
              </a:ext>
            </a:extLst>
          </p:cNvPr>
          <p:cNvGrpSpPr/>
          <p:nvPr/>
        </p:nvGrpSpPr>
        <p:grpSpPr>
          <a:xfrm>
            <a:off x="7186922" y="4067460"/>
            <a:ext cx="2993985" cy="598987"/>
            <a:chOff x="7186922" y="4067460"/>
            <a:chExt cx="2993985" cy="598987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1FF4AD88-DE29-A559-995F-64EAF6B5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6922" y="4067460"/>
              <a:ext cx="893610" cy="598987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5051BE8-6D54-53C2-33FF-7D6187642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75105" y="4097525"/>
              <a:ext cx="1705802" cy="531562"/>
            </a:xfrm>
            <a:prstGeom prst="rect">
              <a:avLst/>
            </a:prstGeom>
          </p:spPr>
        </p:pic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C6ED7BF-15A8-2FA5-31E5-157D6BD91203}"/>
                </a:ext>
              </a:extLst>
            </p:cNvPr>
            <p:cNvSpPr/>
            <p:nvPr/>
          </p:nvSpPr>
          <p:spPr>
            <a:xfrm>
              <a:off x="7227629" y="4480528"/>
              <a:ext cx="188382" cy="16670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아래쪽 76">
              <a:extLst>
                <a:ext uri="{FF2B5EF4-FFF2-40B4-BE49-F238E27FC236}">
                  <a16:creationId xmlns:a16="http://schemas.microsoft.com/office/drawing/2014/main" id="{668C2D97-EE91-F54D-7874-69CF9929811D}"/>
                </a:ext>
              </a:extLst>
            </p:cNvPr>
            <p:cNvSpPr/>
            <p:nvPr/>
          </p:nvSpPr>
          <p:spPr>
            <a:xfrm rot="16200000">
              <a:off x="7877335" y="4281150"/>
              <a:ext cx="79853" cy="66602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99C7D710-DB58-E7D9-1F59-0B881F46A1FC}"/>
              </a:ext>
            </a:extLst>
          </p:cNvPr>
          <p:cNvSpPr/>
          <p:nvPr/>
        </p:nvSpPr>
        <p:spPr>
          <a:xfrm>
            <a:off x="1428999" y="1950543"/>
            <a:ext cx="244553" cy="1914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22440D-2A45-5486-9DB4-7C2E0260FD40}"/>
              </a:ext>
            </a:extLst>
          </p:cNvPr>
          <p:cNvGrpSpPr/>
          <p:nvPr/>
        </p:nvGrpSpPr>
        <p:grpSpPr>
          <a:xfrm>
            <a:off x="344395" y="862475"/>
            <a:ext cx="5306705" cy="3039773"/>
            <a:chOff x="344395" y="862475"/>
            <a:chExt cx="5306705" cy="303977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1E6B3F-71B0-A892-998E-C1DF1CCAA5DE}"/>
                </a:ext>
              </a:extLst>
            </p:cNvPr>
            <p:cNvGrpSpPr/>
            <p:nvPr/>
          </p:nvGrpSpPr>
          <p:grpSpPr>
            <a:xfrm>
              <a:off x="344395" y="862475"/>
              <a:ext cx="5306705" cy="3039773"/>
              <a:chOff x="425228" y="964547"/>
              <a:chExt cx="5306705" cy="3039773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51773FC-94EF-BC9D-81AF-E8740362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228" y="964547"/>
                <a:ext cx="5306705" cy="1404941"/>
              </a:xfrm>
              <a:prstGeom prst="rect">
                <a:avLst/>
              </a:prstGeom>
            </p:spPr>
          </p:pic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8D071A3-3F8A-9D1D-800D-7D87D214877B}"/>
                  </a:ext>
                </a:extLst>
              </p:cNvPr>
              <p:cNvSpPr/>
              <p:nvPr/>
            </p:nvSpPr>
            <p:spPr>
              <a:xfrm>
                <a:off x="1316080" y="1158635"/>
                <a:ext cx="438305" cy="157845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아래쪽 47">
                <a:extLst>
                  <a:ext uri="{FF2B5EF4-FFF2-40B4-BE49-F238E27FC236}">
                    <a16:creationId xmlns:a16="http://schemas.microsoft.com/office/drawing/2014/main" id="{60C1B6FF-0A23-610D-4177-36026CE800C8}"/>
                  </a:ext>
                </a:extLst>
              </p:cNvPr>
              <p:cNvSpPr/>
              <p:nvPr/>
            </p:nvSpPr>
            <p:spPr>
              <a:xfrm>
                <a:off x="1527251" y="2271684"/>
                <a:ext cx="201734" cy="490636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92FDEC1-6F0F-7327-244D-1CE1F0379A69}"/>
                  </a:ext>
                </a:extLst>
              </p:cNvPr>
              <p:cNvSpPr/>
              <p:nvPr/>
            </p:nvSpPr>
            <p:spPr>
              <a:xfrm>
                <a:off x="1172165" y="1675751"/>
                <a:ext cx="803752" cy="15773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032484E8-EB1C-F95E-943D-CB74A98FF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228" y="2807682"/>
                <a:ext cx="5306705" cy="1196638"/>
              </a:xfrm>
              <a:prstGeom prst="rect">
                <a:avLst/>
              </a:prstGeom>
            </p:spPr>
          </p:pic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BBE8B9-808B-046D-6815-ECC7519C2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7843"/>
            <a:stretch/>
          </p:blipFill>
          <p:spPr>
            <a:xfrm>
              <a:off x="5220915" y="1256900"/>
              <a:ext cx="344112" cy="152800"/>
            </a:xfrm>
            <a:prstGeom prst="rect">
              <a:avLst/>
            </a:prstGeom>
          </p:spPr>
        </p:pic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C3925047-2F2D-69EB-54F7-FCACA53916FA}"/>
              </a:ext>
            </a:extLst>
          </p:cNvPr>
          <p:cNvSpPr/>
          <p:nvPr/>
        </p:nvSpPr>
        <p:spPr>
          <a:xfrm>
            <a:off x="5173818" y="1230747"/>
            <a:ext cx="438305" cy="1578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3519A59-685C-5964-180C-17C5419DA234}"/>
              </a:ext>
            </a:extLst>
          </p:cNvPr>
          <p:cNvSpPr/>
          <p:nvPr/>
        </p:nvSpPr>
        <p:spPr>
          <a:xfrm>
            <a:off x="4444230" y="1171798"/>
            <a:ext cx="684787" cy="2757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관리자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로그인시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A011A8A0-C563-B5BB-B5C7-2A1CDF99B7F6}"/>
              </a:ext>
            </a:extLst>
          </p:cNvPr>
          <p:cNvSpPr/>
          <p:nvPr/>
        </p:nvSpPr>
        <p:spPr>
          <a:xfrm rot="5400000">
            <a:off x="5060437" y="1276659"/>
            <a:ext cx="45719" cy="1108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7" name="화살표: 위로 굽음 56">
            <a:extLst>
              <a:ext uri="{FF2B5EF4-FFF2-40B4-BE49-F238E27FC236}">
                <a16:creationId xmlns:a16="http://schemas.microsoft.com/office/drawing/2014/main" id="{44AA1046-A582-9B1E-4E92-BC3C323EED59}"/>
              </a:ext>
            </a:extLst>
          </p:cNvPr>
          <p:cNvSpPr/>
          <p:nvPr/>
        </p:nvSpPr>
        <p:spPr>
          <a:xfrm rot="5400000">
            <a:off x="5970913" y="4577347"/>
            <a:ext cx="1199310" cy="557836"/>
          </a:xfrm>
          <a:prstGeom prst="bentUpArrow">
            <a:avLst>
              <a:gd name="adj1" fmla="val 12706"/>
              <a:gd name="adj2" fmla="val 14755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C84B326A-A90F-9391-6EE7-FAC40AB886E4}"/>
              </a:ext>
            </a:extLst>
          </p:cNvPr>
          <p:cNvSpPr/>
          <p:nvPr/>
        </p:nvSpPr>
        <p:spPr>
          <a:xfrm rot="16200000">
            <a:off x="7775689" y="6203083"/>
            <a:ext cx="79853" cy="6660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0" name="화살표: 아래쪽 79">
            <a:extLst>
              <a:ext uri="{FF2B5EF4-FFF2-40B4-BE49-F238E27FC236}">
                <a16:creationId xmlns:a16="http://schemas.microsoft.com/office/drawing/2014/main" id="{9478F0C2-22FD-DB53-80D9-66C722DD054D}"/>
              </a:ext>
            </a:extLst>
          </p:cNvPr>
          <p:cNvSpPr/>
          <p:nvPr/>
        </p:nvSpPr>
        <p:spPr>
          <a:xfrm rot="2509137" flipH="1">
            <a:off x="3869582" y="872547"/>
            <a:ext cx="116579" cy="409007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D7F9B3DC-AA54-4017-8CEB-A3EB621FA5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3101" y="6089020"/>
            <a:ext cx="1807361" cy="550405"/>
          </a:xfrm>
          <a:prstGeom prst="rect">
            <a:avLst/>
          </a:prstGeom>
        </p:spPr>
      </p:pic>
      <p:sp>
        <p:nvSpPr>
          <p:cNvPr id="84" name="타원 83">
            <a:extLst>
              <a:ext uri="{FF2B5EF4-FFF2-40B4-BE49-F238E27FC236}">
                <a16:creationId xmlns:a16="http://schemas.microsoft.com/office/drawing/2014/main" id="{4A5F2DE6-466F-1E1C-EDB0-D97AA7683DD5}"/>
              </a:ext>
            </a:extLst>
          </p:cNvPr>
          <p:cNvSpPr/>
          <p:nvPr/>
        </p:nvSpPr>
        <p:spPr>
          <a:xfrm>
            <a:off x="625854" y="6206408"/>
            <a:ext cx="346950" cy="1561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화살표: 아래쪽 84">
            <a:extLst>
              <a:ext uri="{FF2B5EF4-FFF2-40B4-BE49-F238E27FC236}">
                <a16:creationId xmlns:a16="http://schemas.microsoft.com/office/drawing/2014/main" id="{8297085D-F8F4-98A0-354D-B105294CAE2B}"/>
              </a:ext>
            </a:extLst>
          </p:cNvPr>
          <p:cNvSpPr/>
          <p:nvPr/>
        </p:nvSpPr>
        <p:spPr>
          <a:xfrm rot="16200000">
            <a:off x="2071057" y="5339297"/>
            <a:ext cx="47321" cy="189033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5" name="말풍선: 타원형 54">
            <a:extLst>
              <a:ext uri="{FF2B5EF4-FFF2-40B4-BE49-F238E27FC236}">
                <a16:creationId xmlns:a16="http://schemas.microsoft.com/office/drawing/2014/main" id="{3E549569-4627-BA29-1D21-A5AFAEE3A1F6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630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77A6C10A-F7C1-A01C-CBA1-3DF74E531FD5}"/>
              </a:ext>
            </a:extLst>
          </p:cNvPr>
          <p:cNvGrpSpPr/>
          <p:nvPr/>
        </p:nvGrpSpPr>
        <p:grpSpPr>
          <a:xfrm>
            <a:off x="254793" y="237744"/>
            <a:ext cx="11945112" cy="6620256"/>
            <a:chOff x="246888" y="237744"/>
            <a:chExt cx="11945112" cy="6620256"/>
          </a:xfrm>
        </p:grpSpPr>
        <p:sp>
          <p:nvSpPr>
            <p:cNvPr id="89" name="사각형: 둥근 한쪽 모서리 88">
              <a:extLst>
                <a:ext uri="{FF2B5EF4-FFF2-40B4-BE49-F238E27FC236}">
                  <a16:creationId xmlns:a16="http://schemas.microsoft.com/office/drawing/2014/main" id="{DECA7013-85D1-28D9-E5B4-10A15A053778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고객센터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자주하는 질문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0" name="사각형: 둥근 한쪽 모서리 89">
              <a:extLst>
                <a:ext uri="{FF2B5EF4-FFF2-40B4-BE49-F238E27FC236}">
                  <a16:creationId xmlns:a16="http://schemas.microsoft.com/office/drawing/2014/main" id="{B51D9896-4F1A-7DAD-51E3-615CD36353F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D8662E1-4428-8330-5CF7-7A487616DD94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92" name="Group 8">
                <a:extLst>
                  <a:ext uri="{FF2B5EF4-FFF2-40B4-BE49-F238E27FC236}">
                    <a16:creationId xmlns:a16="http://schemas.microsoft.com/office/drawing/2014/main" id="{86ED4FD5-50EE-B7EA-77A4-660AEBE0AFB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1" name="Freeform 9">
                  <a:extLst>
                    <a:ext uri="{FF2B5EF4-FFF2-40B4-BE49-F238E27FC236}">
                      <a16:creationId xmlns:a16="http://schemas.microsoft.com/office/drawing/2014/main" id="{845B941C-A8FD-948C-5699-C93F07930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2" name="Freeform 10">
                  <a:extLst>
                    <a:ext uri="{FF2B5EF4-FFF2-40B4-BE49-F238E27FC236}">
                      <a16:creationId xmlns:a16="http://schemas.microsoft.com/office/drawing/2014/main" id="{BC31F9E5-FF4B-0C9F-2031-9D8A839DDD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3" name="Freeform 11">
                  <a:extLst>
                    <a:ext uri="{FF2B5EF4-FFF2-40B4-BE49-F238E27FC236}">
                      <a16:creationId xmlns:a16="http://schemas.microsoft.com/office/drawing/2014/main" id="{017EB51C-4073-C0A1-F6B0-561B9EDC99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4" name="Freeform 12">
                  <a:extLst>
                    <a:ext uri="{FF2B5EF4-FFF2-40B4-BE49-F238E27FC236}">
                      <a16:creationId xmlns:a16="http://schemas.microsoft.com/office/drawing/2014/main" id="{52B1F7D0-F0A6-0E1D-2DB4-DDCEDFE5F7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93" name="Group 19">
                <a:extLst>
                  <a:ext uri="{FF2B5EF4-FFF2-40B4-BE49-F238E27FC236}">
                    <a16:creationId xmlns:a16="http://schemas.microsoft.com/office/drawing/2014/main" id="{DC9542D7-81C6-2ED1-49C2-C1130DC29B7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98" name="Freeform 20">
                  <a:extLst>
                    <a:ext uri="{FF2B5EF4-FFF2-40B4-BE49-F238E27FC236}">
                      <a16:creationId xmlns:a16="http://schemas.microsoft.com/office/drawing/2014/main" id="{85833197-3B73-64CC-6E42-C590EC0CDA6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9" name="Freeform 21">
                  <a:extLst>
                    <a:ext uri="{FF2B5EF4-FFF2-40B4-BE49-F238E27FC236}">
                      <a16:creationId xmlns:a16="http://schemas.microsoft.com/office/drawing/2014/main" id="{8AB8184E-B7DD-A5A5-961D-D852F89B49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0" name="Freeform 22">
                  <a:extLst>
                    <a:ext uri="{FF2B5EF4-FFF2-40B4-BE49-F238E27FC236}">
                      <a16:creationId xmlns:a16="http://schemas.microsoft.com/office/drawing/2014/main" id="{249E5D7A-DC8D-4931-33E8-001451293C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4" name="Freeform 30">
                <a:extLst>
                  <a:ext uri="{FF2B5EF4-FFF2-40B4-BE49-F238E27FC236}">
                    <a16:creationId xmlns:a16="http://schemas.microsoft.com/office/drawing/2014/main" id="{21034113-5620-36D2-987B-022CB8BE7A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6E05124A-73E2-DCFA-9824-6366D8E87A9F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3BE80DED-BB8E-049F-5E96-60E467FCE6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0729B20-6FC8-3BB2-1EF8-79FD787ADAA1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DC41C81B-1C72-2A70-A229-A61F9DF4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12" y="4715404"/>
            <a:ext cx="1958581" cy="193505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D50806-0AD4-3567-62DB-14DF9EEFC611}"/>
              </a:ext>
            </a:extLst>
          </p:cNvPr>
          <p:cNvGrpSpPr/>
          <p:nvPr/>
        </p:nvGrpSpPr>
        <p:grpSpPr>
          <a:xfrm>
            <a:off x="425228" y="964546"/>
            <a:ext cx="5219233" cy="3512203"/>
            <a:chOff x="377234" y="925245"/>
            <a:chExt cx="6716062" cy="544060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AB1A5DD-999D-EEA2-2EE1-932BCF9E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234" y="925245"/>
              <a:ext cx="6716062" cy="2762636"/>
            </a:xfrm>
            <a:prstGeom prst="rect">
              <a:avLst/>
            </a:prstGeom>
          </p:spPr>
        </p:pic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DB825DAB-FEAE-43E1-720D-5504CA8BB2B6}"/>
                </a:ext>
              </a:extLst>
            </p:cNvPr>
            <p:cNvSpPr/>
            <p:nvPr/>
          </p:nvSpPr>
          <p:spPr>
            <a:xfrm>
              <a:off x="1752522" y="3610168"/>
              <a:ext cx="259590" cy="49063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C70568C-F86F-088F-E7DB-DFC913A298D2}"/>
                </a:ext>
              </a:extLst>
            </p:cNvPr>
            <p:cNvSpPr/>
            <p:nvPr/>
          </p:nvSpPr>
          <p:spPr>
            <a:xfrm>
              <a:off x="1712446" y="3406961"/>
              <a:ext cx="370376" cy="15784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2075179-8673-CEC9-9BC9-65F323944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234" y="4127162"/>
              <a:ext cx="6716062" cy="2238687"/>
            </a:xfrm>
            <a:prstGeom prst="rect">
              <a:avLst/>
            </a:prstGeom>
          </p:spPr>
        </p:pic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316080" y="1206500"/>
            <a:ext cx="438305" cy="1290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92FDEC1-6F0F-7327-244D-1CE1F0379A69}"/>
              </a:ext>
            </a:extLst>
          </p:cNvPr>
          <p:cNvSpPr/>
          <p:nvPr/>
        </p:nvSpPr>
        <p:spPr>
          <a:xfrm>
            <a:off x="1172165" y="1525377"/>
            <a:ext cx="756648" cy="12903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216F8-00B4-82E9-1B15-AA6879292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096" y="2797202"/>
            <a:ext cx="3103237" cy="1605818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5C1F2E-E71D-6F23-76D1-72D713BD8053}"/>
              </a:ext>
            </a:extLst>
          </p:cNvPr>
          <p:cNvSpPr/>
          <p:nvPr/>
        </p:nvSpPr>
        <p:spPr>
          <a:xfrm>
            <a:off x="6227349" y="904009"/>
            <a:ext cx="1756718" cy="1516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비로그인 및 일반회원일 때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56202FC-33D7-EF91-9554-AC2A42CBD927}"/>
              </a:ext>
            </a:extLst>
          </p:cNvPr>
          <p:cNvSpPr/>
          <p:nvPr/>
        </p:nvSpPr>
        <p:spPr>
          <a:xfrm>
            <a:off x="6227350" y="2587668"/>
            <a:ext cx="952384" cy="1607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관리자일 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0ECC47-2674-1C54-C98F-6F8BBFE4A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635" y="5061944"/>
            <a:ext cx="2628519" cy="17809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EF3C3F-09D3-58FE-48DE-A8D3C5341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065" y="4395305"/>
            <a:ext cx="1124760" cy="55384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4618F3-1741-8111-F4D9-B0F8AADD86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4770" y="4395305"/>
            <a:ext cx="1705802" cy="53268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BA27D28-FF26-16B3-FD61-7159F85DC5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6096" y="1116471"/>
            <a:ext cx="2996484" cy="1399336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68CD8465-2014-F093-88A0-7D6EEB7F82DE}"/>
              </a:ext>
            </a:extLst>
          </p:cNvPr>
          <p:cNvSpPr/>
          <p:nvPr/>
        </p:nvSpPr>
        <p:spPr>
          <a:xfrm>
            <a:off x="6211021" y="4233196"/>
            <a:ext cx="198686" cy="1781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BC3C06A-6B79-D2EC-34BA-A4D5C0ECFA61}"/>
              </a:ext>
            </a:extLst>
          </p:cNvPr>
          <p:cNvSpPr/>
          <p:nvPr/>
        </p:nvSpPr>
        <p:spPr>
          <a:xfrm>
            <a:off x="6425565" y="4233196"/>
            <a:ext cx="216860" cy="1781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위로 굽음 42">
            <a:extLst>
              <a:ext uri="{FF2B5EF4-FFF2-40B4-BE49-F238E27FC236}">
                <a16:creationId xmlns:a16="http://schemas.microsoft.com/office/drawing/2014/main" id="{CA99FE75-8DD3-1C52-94E3-63C17FAABF16}"/>
              </a:ext>
            </a:extLst>
          </p:cNvPr>
          <p:cNvSpPr/>
          <p:nvPr/>
        </p:nvSpPr>
        <p:spPr>
          <a:xfrm rot="5400000">
            <a:off x="6679055" y="4261868"/>
            <a:ext cx="264662" cy="557836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2D30A1A-1316-F070-9A40-214B3ED184B3}"/>
              </a:ext>
            </a:extLst>
          </p:cNvPr>
          <p:cNvSpPr/>
          <p:nvPr/>
        </p:nvSpPr>
        <p:spPr>
          <a:xfrm>
            <a:off x="6866115" y="6695461"/>
            <a:ext cx="346950" cy="1561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위로 굽음 44">
            <a:extLst>
              <a:ext uri="{FF2B5EF4-FFF2-40B4-BE49-F238E27FC236}">
                <a16:creationId xmlns:a16="http://schemas.microsoft.com/office/drawing/2014/main" id="{35A3247A-09CB-2D6F-345E-B0C3730DB3CF}"/>
              </a:ext>
            </a:extLst>
          </p:cNvPr>
          <p:cNvSpPr/>
          <p:nvPr/>
        </p:nvSpPr>
        <p:spPr>
          <a:xfrm rot="5400000">
            <a:off x="5955673" y="4737367"/>
            <a:ext cx="1199310" cy="557836"/>
          </a:xfrm>
          <a:prstGeom prst="bentUpArrow">
            <a:avLst>
              <a:gd name="adj1" fmla="val 12706"/>
              <a:gd name="adj2" fmla="val 14755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6C9C72CB-5C43-4D39-E180-4B4039331F18}"/>
              </a:ext>
            </a:extLst>
          </p:cNvPr>
          <p:cNvSpPr/>
          <p:nvPr/>
        </p:nvSpPr>
        <p:spPr>
          <a:xfrm rot="16200000">
            <a:off x="7944140" y="6461227"/>
            <a:ext cx="79853" cy="6660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E93D8BE-469C-E11F-0B4C-1A82E0E9A8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1736" y="6277868"/>
            <a:ext cx="1722252" cy="516372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BCFA2BA0-66C1-B1AA-941E-12B1CE3F57F8}"/>
              </a:ext>
            </a:extLst>
          </p:cNvPr>
          <p:cNvSpPr/>
          <p:nvPr/>
        </p:nvSpPr>
        <p:spPr>
          <a:xfrm>
            <a:off x="7206256" y="4777032"/>
            <a:ext cx="259939" cy="1809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55A1D5F5-F1CD-05B6-6A5F-2C29CB0EEE9E}"/>
              </a:ext>
            </a:extLst>
          </p:cNvPr>
          <p:cNvSpPr/>
          <p:nvPr/>
        </p:nvSpPr>
        <p:spPr>
          <a:xfrm rot="16200000">
            <a:off x="8138101" y="4555054"/>
            <a:ext cx="79853" cy="6660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E5E5920-6BF7-C81B-1B9A-96C41732DC89}"/>
              </a:ext>
            </a:extLst>
          </p:cNvPr>
          <p:cNvSpPr/>
          <p:nvPr/>
        </p:nvSpPr>
        <p:spPr>
          <a:xfrm>
            <a:off x="4444230" y="1171798"/>
            <a:ext cx="684787" cy="2757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관리자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로그인시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5E4D08F0-C445-1F8E-179F-94BF47477517}"/>
              </a:ext>
            </a:extLst>
          </p:cNvPr>
          <p:cNvSpPr/>
          <p:nvPr/>
        </p:nvSpPr>
        <p:spPr>
          <a:xfrm rot="5400000">
            <a:off x="5060437" y="1276659"/>
            <a:ext cx="45719" cy="1108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C02B191-C031-B72E-2CF9-779949BF646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7843"/>
          <a:stretch/>
        </p:blipFill>
        <p:spPr>
          <a:xfrm>
            <a:off x="5220915" y="1256900"/>
            <a:ext cx="344112" cy="152800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5F7E0344-A0DB-949D-EA9D-AF87607E2970}"/>
              </a:ext>
            </a:extLst>
          </p:cNvPr>
          <p:cNvSpPr/>
          <p:nvPr/>
        </p:nvSpPr>
        <p:spPr>
          <a:xfrm>
            <a:off x="5173818" y="1230747"/>
            <a:ext cx="438305" cy="1578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95BA656E-3A09-E259-40C0-E09BABC39861}"/>
              </a:ext>
            </a:extLst>
          </p:cNvPr>
          <p:cNvSpPr/>
          <p:nvPr/>
        </p:nvSpPr>
        <p:spPr>
          <a:xfrm rot="2509137" flipH="1">
            <a:off x="3778156" y="826307"/>
            <a:ext cx="86975" cy="437562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51EC9A0-1DA2-4051-FBB6-BD56EA9E7884}"/>
              </a:ext>
            </a:extLst>
          </p:cNvPr>
          <p:cNvSpPr/>
          <p:nvPr/>
        </p:nvSpPr>
        <p:spPr>
          <a:xfrm>
            <a:off x="671066" y="6383339"/>
            <a:ext cx="216860" cy="1781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4EC6B42C-33F9-651B-B110-D4CA762AF441}"/>
              </a:ext>
            </a:extLst>
          </p:cNvPr>
          <p:cNvSpPr/>
          <p:nvPr/>
        </p:nvSpPr>
        <p:spPr>
          <a:xfrm rot="16200000">
            <a:off x="2170800" y="5525102"/>
            <a:ext cx="47321" cy="189033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722F0C7-037D-A6CB-EC31-CCE7F0820B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1365" y="6138758"/>
            <a:ext cx="1873038" cy="562733"/>
          </a:xfrm>
          <a:prstGeom prst="rect">
            <a:avLst/>
          </a:prstGeom>
        </p:spPr>
      </p:pic>
      <p:sp>
        <p:nvSpPr>
          <p:cNvPr id="68" name="말풍선: 타원형 67">
            <a:extLst>
              <a:ext uri="{FF2B5EF4-FFF2-40B4-BE49-F238E27FC236}">
                <a16:creationId xmlns:a16="http://schemas.microsoft.com/office/drawing/2014/main" id="{53F0AE06-0C5B-B1E1-0802-936899E93270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628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298FE7D2-C0E0-7CCE-7193-8F760861E261}"/>
              </a:ext>
            </a:extLst>
          </p:cNvPr>
          <p:cNvGrpSpPr/>
          <p:nvPr/>
        </p:nvGrpSpPr>
        <p:grpSpPr>
          <a:xfrm>
            <a:off x="254793" y="237744"/>
            <a:ext cx="11945112" cy="6620256"/>
            <a:chOff x="246888" y="237744"/>
            <a:chExt cx="11945112" cy="6620256"/>
          </a:xfrm>
        </p:grpSpPr>
        <p:sp>
          <p:nvSpPr>
            <p:cNvPr id="89" name="사각형: 둥근 한쪽 모서리 88">
              <a:extLst>
                <a:ext uri="{FF2B5EF4-FFF2-40B4-BE49-F238E27FC236}">
                  <a16:creationId xmlns:a16="http://schemas.microsoft.com/office/drawing/2014/main" id="{7804B413-8F5F-6568-C882-94C50D9C5FBE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고객센터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(1:1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문의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1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0" name="사각형: 둥근 한쪽 모서리 89">
              <a:extLst>
                <a:ext uri="{FF2B5EF4-FFF2-40B4-BE49-F238E27FC236}">
                  <a16:creationId xmlns:a16="http://schemas.microsoft.com/office/drawing/2014/main" id="{CB20C5BF-F1CF-B088-B01B-180ED01015E7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836E9DB5-CEBF-20D3-78B9-CD1C5140ABAC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93" name="Group 8">
                <a:extLst>
                  <a:ext uri="{FF2B5EF4-FFF2-40B4-BE49-F238E27FC236}">
                    <a16:creationId xmlns:a16="http://schemas.microsoft.com/office/drawing/2014/main" id="{EBD3C2C7-89D1-0211-EAB9-F340494CF54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9EA54B10-9CFF-E210-0E0C-0E2AC36E0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0F564240-54BE-C31B-BA20-7EF63C059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4" name="Freeform 11">
                  <a:extLst>
                    <a:ext uri="{FF2B5EF4-FFF2-40B4-BE49-F238E27FC236}">
                      <a16:creationId xmlns:a16="http://schemas.microsoft.com/office/drawing/2014/main" id="{9242E2F4-1CF5-6E19-C88F-C65ECF8E8C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5" name="Freeform 12">
                  <a:extLst>
                    <a:ext uri="{FF2B5EF4-FFF2-40B4-BE49-F238E27FC236}">
                      <a16:creationId xmlns:a16="http://schemas.microsoft.com/office/drawing/2014/main" id="{50589B36-A406-1739-FB1F-D9239DF88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94" name="Group 19">
                <a:extLst>
                  <a:ext uri="{FF2B5EF4-FFF2-40B4-BE49-F238E27FC236}">
                    <a16:creationId xmlns:a16="http://schemas.microsoft.com/office/drawing/2014/main" id="{F78094B1-ACD7-C1E8-816E-A4DB47297C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45F646DA-612F-F1FF-3834-89257146DB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0" name="Freeform 21">
                  <a:extLst>
                    <a:ext uri="{FF2B5EF4-FFF2-40B4-BE49-F238E27FC236}">
                      <a16:creationId xmlns:a16="http://schemas.microsoft.com/office/drawing/2014/main" id="{E38A5916-2DA7-5DAB-CBEE-CA3B8884C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1" name="Freeform 22">
                  <a:extLst>
                    <a:ext uri="{FF2B5EF4-FFF2-40B4-BE49-F238E27FC236}">
                      <a16:creationId xmlns:a16="http://schemas.microsoft.com/office/drawing/2014/main" id="{FAB23E4C-2FA1-3155-1AEC-46CD829A59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5" name="Freeform 30">
                <a:extLst>
                  <a:ext uri="{FF2B5EF4-FFF2-40B4-BE49-F238E27FC236}">
                    <a16:creationId xmlns:a16="http://schemas.microsoft.com/office/drawing/2014/main" id="{989F1BDD-C886-88BF-AD1D-0C5BFD0AE3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9FF5D63-3F9C-99B3-BF4A-370BBA2D309F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75911BA8-84E8-844A-6BE7-FBCBBB78BF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19F1D027-FE4F-194B-6937-41C9B4D914F0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9F57BD8-0C8A-8225-E45A-F9445FB12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9" y="865120"/>
            <a:ext cx="5758812" cy="186706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D50806-0AD4-3567-62DB-14DF9EEFC611}"/>
              </a:ext>
            </a:extLst>
          </p:cNvPr>
          <p:cNvGrpSpPr/>
          <p:nvPr/>
        </p:nvGrpSpPr>
        <p:grpSpPr>
          <a:xfrm>
            <a:off x="1470476" y="2452327"/>
            <a:ext cx="287829" cy="447913"/>
            <a:chOff x="1712446" y="3406961"/>
            <a:chExt cx="370376" cy="693843"/>
          </a:xfrm>
        </p:grpSpPr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DB825DAB-FEAE-43E1-720D-5504CA8BB2B6}"/>
                </a:ext>
              </a:extLst>
            </p:cNvPr>
            <p:cNvSpPr/>
            <p:nvPr/>
          </p:nvSpPr>
          <p:spPr>
            <a:xfrm>
              <a:off x="1752522" y="3610168"/>
              <a:ext cx="259590" cy="49063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C70568C-F86F-088F-E7DB-DFC913A298D2}"/>
                </a:ext>
              </a:extLst>
            </p:cNvPr>
            <p:cNvSpPr/>
            <p:nvPr/>
          </p:nvSpPr>
          <p:spPr>
            <a:xfrm>
              <a:off x="1712446" y="3406961"/>
              <a:ext cx="370376" cy="15784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338941" y="1343660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92FDEC1-6F0F-7327-244D-1CE1F0379A69}"/>
              </a:ext>
            </a:extLst>
          </p:cNvPr>
          <p:cNvSpPr/>
          <p:nvPr/>
        </p:nvSpPr>
        <p:spPr>
          <a:xfrm>
            <a:off x="1250085" y="2192507"/>
            <a:ext cx="445649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5C1F2E-E71D-6F23-76D1-72D713BD8053}"/>
              </a:ext>
            </a:extLst>
          </p:cNvPr>
          <p:cNvSpPr/>
          <p:nvPr/>
        </p:nvSpPr>
        <p:spPr>
          <a:xfrm>
            <a:off x="6447483" y="904009"/>
            <a:ext cx="1012652" cy="1255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비로그인일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38417FA-3708-CF56-3A71-F2C6E759F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8" y="2942580"/>
            <a:ext cx="5865479" cy="134013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8605CFD-8437-875A-5855-7BB5AEE8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801" y="1106855"/>
            <a:ext cx="2476684" cy="762056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28F083D-47EC-941E-772F-2EDD4BD74C82}"/>
              </a:ext>
            </a:extLst>
          </p:cNvPr>
          <p:cNvSpPr/>
          <p:nvPr/>
        </p:nvSpPr>
        <p:spPr>
          <a:xfrm>
            <a:off x="6422801" y="2160298"/>
            <a:ext cx="1449083" cy="1247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글작성자 </a:t>
            </a:r>
            <a:r>
              <a:rPr lang="ko-KR" altLang="en-US" sz="1000" dirty="0" err="1">
                <a:solidFill>
                  <a:schemeClr val="tx1"/>
                </a:solidFill>
              </a:rPr>
              <a:t>로그인일</a:t>
            </a:r>
            <a:r>
              <a:rPr lang="ko-KR" altLang="en-US" sz="1000" dirty="0">
                <a:solidFill>
                  <a:schemeClr val="tx1"/>
                </a:solidFill>
              </a:rPr>
              <a:t> 때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EB71D7F-C08B-BACB-EFF6-2B1616EAE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884" y="2362331"/>
            <a:ext cx="4037659" cy="148738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D592B45-304E-675E-6FC1-23E5CE00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569" y="4604841"/>
            <a:ext cx="1751607" cy="16918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FCA6186-D481-9C86-2608-302155CEE55D}"/>
              </a:ext>
            </a:extLst>
          </p:cNvPr>
          <p:cNvGrpSpPr/>
          <p:nvPr/>
        </p:nvGrpSpPr>
        <p:grpSpPr>
          <a:xfrm>
            <a:off x="7408078" y="3741763"/>
            <a:ext cx="3809414" cy="791150"/>
            <a:chOff x="7620271" y="4270210"/>
            <a:chExt cx="3809414" cy="791150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54083FD-DE18-A740-D94F-4BEE0FA6E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8959" y="4270210"/>
              <a:ext cx="795762" cy="48866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4CD2417-8D74-D18E-10B9-263C5588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59962" y="4299304"/>
              <a:ext cx="2569723" cy="762056"/>
            </a:xfrm>
            <a:prstGeom prst="rect">
              <a:avLst/>
            </a:prstGeom>
          </p:spPr>
        </p:pic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8EDE2DF-79DE-2F76-AE5C-F53FDE2453F5}"/>
                </a:ext>
              </a:extLst>
            </p:cNvPr>
            <p:cNvSpPr/>
            <p:nvPr/>
          </p:nvSpPr>
          <p:spPr>
            <a:xfrm>
              <a:off x="7620271" y="4586735"/>
              <a:ext cx="232718" cy="17811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화살표: 아래쪽 79">
              <a:extLst>
                <a:ext uri="{FF2B5EF4-FFF2-40B4-BE49-F238E27FC236}">
                  <a16:creationId xmlns:a16="http://schemas.microsoft.com/office/drawing/2014/main" id="{2521F48E-DDCD-1D3E-0A0E-3A620B6D044F}"/>
                </a:ext>
              </a:extLst>
            </p:cNvPr>
            <p:cNvSpPr/>
            <p:nvPr/>
          </p:nvSpPr>
          <p:spPr>
            <a:xfrm rot="16200000">
              <a:off x="8384885" y="4385628"/>
              <a:ext cx="79854" cy="68147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06F78A1D-1575-CBD0-E00A-CE25203DD6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8289" y="5804452"/>
            <a:ext cx="2526818" cy="762056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8309E0D1-0CE5-AD7C-7B3A-5783C6113A2C}"/>
              </a:ext>
            </a:extLst>
          </p:cNvPr>
          <p:cNvSpPr/>
          <p:nvPr/>
        </p:nvSpPr>
        <p:spPr>
          <a:xfrm>
            <a:off x="6481955" y="3674395"/>
            <a:ext cx="198686" cy="1781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52AF1CA-CEA5-B9B9-AE58-3EB88A3D6E45}"/>
              </a:ext>
            </a:extLst>
          </p:cNvPr>
          <p:cNvSpPr/>
          <p:nvPr/>
        </p:nvSpPr>
        <p:spPr>
          <a:xfrm>
            <a:off x="6710785" y="3664871"/>
            <a:ext cx="216860" cy="1781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위로 굽음 45">
            <a:extLst>
              <a:ext uri="{FF2B5EF4-FFF2-40B4-BE49-F238E27FC236}">
                <a16:creationId xmlns:a16="http://schemas.microsoft.com/office/drawing/2014/main" id="{0C802701-608E-5987-6F7B-9835CB77DEE8}"/>
              </a:ext>
            </a:extLst>
          </p:cNvPr>
          <p:cNvSpPr/>
          <p:nvPr/>
        </p:nvSpPr>
        <p:spPr>
          <a:xfrm rot="5400000">
            <a:off x="6964275" y="3693543"/>
            <a:ext cx="264662" cy="557836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61B4359-F195-072F-B152-C478EBA887E9}"/>
              </a:ext>
            </a:extLst>
          </p:cNvPr>
          <p:cNvSpPr/>
          <p:nvPr/>
        </p:nvSpPr>
        <p:spPr>
          <a:xfrm>
            <a:off x="7137049" y="6136660"/>
            <a:ext cx="346950" cy="1561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위로 굽음 49">
            <a:extLst>
              <a:ext uri="{FF2B5EF4-FFF2-40B4-BE49-F238E27FC236}">
                <a16:creationId xmlns:a16="http://schemas.microsoft.com/office/drawing/2014/main" id="{CFB4D673-CB66-B87B-3D3A-A4579FE777C8}"/>
              </a:ext>
            </a:extLst>
          </p:cNvPr>
          <p:cNvSpPr/>
          <p:nvPr/>
        </p:nvSpPr>
        <p:spPr>
          <a:xfrm rot="5400000">
            <a:off x="6226607" y="4178566"/>
            <a:ext cx="1199310" cy="557836"/>
          </a:xfrm>
          <a:prstGeom prst="bentUpArrow">
            <a:avLst>
              <a:gd name="adj1" fmla="val 12706"/>
              <a:gd name="adj2" fmla="val 14755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4F0FA2E3-8DF6-E1F8-F94E-69A669ABE6E9}"/>
              </a:ext>
            </a:extLst>
          </p:cNvPr>
          <p:cNvSpPr/>
          <p:nvPr/>
        </p:nvSpPr>
        <p:spPr>
          <a:xfrm rot="16200000">
            <a:off x="8215074" y="5902426"/>
            <a:ext cx="79853" cy="6660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2CDBDE-09F0-A910-50D3-6D32E4F75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369" y="4220063"/>
            <a:ext cx="2423472" cy="2408806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16948591-EBDA-004C-001D-5D092B8CC5FE}"/>
              </a:ext>
            </a:extLst>
          </p:cNvPr>
          <p:cNvSpPr/>
          <p:nvPr/>
        </p:nvSpPr>
        <p:spPr>
          <a:xfrm>
            <a:off x="5469879" y="1435651"/>
            <a:ext cx="438305" cy="1578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618C18F7-ECEA-558F-E07C-5014CA6CA777}"/>
              </a:ext>
            </a:extLst>
          </p:cNvPr>
          <p:cNvSpPr/>
          <p:nvPr/>
        </p:nvSpPr>
        <p:spPr>
          <a:xfrm rot="2509137" flipH="1">
            <a:off x="4165643" y="1077451"/>
            <a:ext cx="116579" cy="409007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742970-8309-D868-5D1C-84B3B62EB0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8318" y="6015236"/>
            <a:ext cx="2173144" cy="670133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A1B0C25B-D6A4-8AF9-6DA9-126B4CCA1CEF}"/>
              </a:ext>
            </a:extLst>
          </p:cNvPr>
          <p:cNvSpPr/>
          <p:nvPr/>
        </p:nvSpPr>
        <p:spPr>
          <a:xfrm>
            <a:off x="556167" y="6331896"/>
            <a:ext cx="346950" cy="1561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14482B59-75CE-8B51-1F29-BD7A7F5B6A3D}"/>
              </a:ext>
            </a:extLst>
          </p:cNvPr>
          <p:cNvSpPr/>
          <p:nvPr/>
        </p:nvSpPr>
        <p:spPr>
          <a:xfrm rot="16200000">
            <a:off x="2079328" y="5401982"/>
            <a:ext cx="45719" cy="20117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4FFCD9F2-E467-945A-1956-3A71655A6637}"/>
              </a:ext>
            </a:extLst>
          </p:cNvPr>
          <p:cNvSpPr/>
          <p:nvPr/>
        </p:nvSpPr>
        <p:spPr>
          <a:xfrm>
            <a:off x="4691577" y="1444794"/>
            <a:ext cx="660190" cy="1243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로그인시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6D573824-EC8C-BABE-25ED-981A6115A535}"/>
              </a:ext>
            </a:extLst>
          </p:cNvPr>
          <p:cNvSpPr/>
          <p:nvPr/>
        </p:nvSpPr>
        <p:spPr>
          <a:xfrm rot="5400000">
            <a:off x="5349997" y="1459539"/>
            <a:ext cx="45719" cy="1108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5" name="말풍선: 타원형 54">
            <a:extLst>
              <a:ext uri="{FF2B5EF4-FFF2-40B4-BE49-F238E27FC236}">
                <a16:creationId xmlns:a16="http://schemas.microsoft.com/office/drawing/2014/main" id="{158F68F1-8F2A-0013-D8C7-587404E97E4A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4430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96E514-F8BB-A127-69DE-3C7FAA7C94F2}"/>
              </a:ext>
            </a:extLst>
          </p:cNvPr>
          <p:cNvGrpSpPr/>
          <p:nvPr/>
        </p:nvGrpSpPr>
        <p:grpSpPr>
          <a:xfrm>
            <a:off x="254793" y="237744"/>
            <a:ext cx="11945112" cy="6620256"/>
            <a:chOff x="246888" y="237744"/>
            <a:chExt cx="11945112" cy="6620256"/>
          </a:xfrm>
        </p:grpSpPr>
        <p:sp>
          <p:nvSpPr>
            <p:cNvPr id="98" name="사각형: 둥근 한쪽 모서리 97">
              <a:extLst>
                <a:ext uri="{FF2B5EF4-FFF2-40B4-BE49-F238E27FC236}">
                  <a16:creationId xmlns:a16="http://schemas.microsoft.com/office/drawing/2014/main" id="{8F0F1845-957A-438D-198C-767F5EB40F76}"/>
                </a:ext>
              </a:extLst>
            </p:cNvPr>
            <p:cNvSpPr/>
            <p:nvPr/>
          </p:nvSpPr>
          <p:spPr>
            <a:xfrm>
              <a:off x="246888" y="237744"/>
              <a:ext cx="11945112" cy="6620256"/>
            </a:xfrm>
            <a:prstGeom prst="round1Rect">
              <a:avLst>
                <a:gd name="adj" fmla="val 5470"/>
              </a:avLst>
            </a:prstGeom>
            <a:solidFill>
              <a:srgbClr val="FFD370"/>
            </a:solidFill>
            <a:ln>
              <a:noFill/>
            </a:ln>
            <a:effectLst>
              <a:outerShdw blurRad="177800" dist="38100" dir="13500000" algn="b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1" latinLnBrk="0">
                <a:lnSpc>
                  <a:spcPct val="150000"/>
                </a:lnSpc>
                <a:defRPr/>
              </a:pP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스토리보드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-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고객센터 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(1:1 </a:t>
              </a:r>
              <a:r>
                <a:rPr lang="ko-KR" altLang="en-US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문의</a:t>
              </a:r>
              <a:r>
                <a:rPr lang="en-US" altLang="ko-KR" sz="2000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솔잎 B" panose="02020603020101020101" pitchFamily="18" charset="-127"/>
                  <a:ea typeface="한컴 솔잎 B" panose="02020603020101020101" pitchFamily="18" charset="-127"/>
                </a:rPr>
                <a:t>) 2</a:t>
              </a:r>
              <a:endPara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9" name="사각형: 둥근 한쪽 모서리 98">
              <a:extLst>
                <a:ext uri="{FF2B5EF4-FFF2-40B4-BE49-F238E27FC236}">
                  <a16:creationId xmlns:a16="http://schemas.microsoft.com/office/drawing/2014/main" id="{42C89F0F-06A2-1260-4848-AC8CEFBF76A4}"/>
                </a:ext>
              </a:extLst>
            </p:cNvPr>
            <p:cNvSpPr/>
            <p:nvPr/>
          </p:nvSpPr>
          <p:spPr>
            <a:xfrm>
              <a:off x="246888" y="800100"/>
              <a:ext cx="11945112" cy="6057900"/>
            </a:xfrm>
            <a:prstGeom prst="round1Rect">
              <a:avLst>
                <a:gd name="adj" fmla="val 66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B919933-D351-128D-66E1-F0FF661AA259}"/>
                </a:ext>
              </a:extLst>
            </p:cNvPr>
            <p:cNvGrpSpPr/>
            <p:nvPr/>
          </p:nvGrpSpPr>
          <p:grpSpPr>
            <a:xfrm>
              <a:off x="10216083" y="459964"/>
              <a:ext cx="1550689" cy="169277"/>
              <a:chOff x="9512757" y="369386"/>
              <a:chExt cx="2051714" cy="223970"/>
            </a:xfrm>
          </p:grpSpPr>
          <p:grpSp>
            <p:nvGrpSpPr>
              <p:cNvPr id="102" name="Group 8">
                <a:extLst>
                  <a:ext uri="{FF2B5EF4-FFF2-40B4-BE49-F238E27FC236}">
                    <a16:creationId xmlns:a16="http://schemas.microsoft.com/office/drawing/2014/main" id="{3A7CC19A-42AD-ED0D-AE52-147D104F09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78F35F9D-EEA5-83A6-BF08-9E28689AE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2" name="Freeform 10">
                  <a:extLst>
                    <a:ext uri="{FF2B5EF4-FFF2-40B4-BE49-F238E27FC236}">
                      <a16:creationId xmlns:a16="http://schemas.microsoft.com/office/drawing/2014/main" id="{9B473929-43DA-8BB6-A8F1-7CBF274B5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3" name="Freeform 11">
                  <a:extLst>
                    <a:ext uri="{FF2B5EF4-FFF2-40B4-BE49-F238E27FC236}">
                      <a16:creationId xmlns:a16="http://schemas.microsoft.com/office/drawing/2014/main" id="{65935060-7995-03B5-CDB6-2655FF28A5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F16E6068-B062-2ED4-2433-C92F89B41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03" name="Group 19">
                <a:extLst>
                  <a:ext uri="{FF2B5EF4-FFF2-40B4-BE49-F238E27FC236}">
                    <a16:creationId xmlns:a16="http://schemas.microsoft.com/office/drawing/2014/main" id="{F8120F0E-8C53-84D2-6974-118D94EE254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55DAFA1E-0DC6-B579-D4C5-1DCB1A1890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4256F84D-B08A-0167-91EC-94A804D08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521BD18D-2F69-D6D5-44D0-CF01540F16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 b="1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80C8A9C4-1F9F-4E89-1933-AEB3DA152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BD6F146-5611-117A-C894-53BD22A0BD15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64908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1EFB2F2F-B0EF-C97A-5B0D-9767E8E3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 b="1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A181B7B-4C73-871B-3A61-FAB0EA6FADF4}"/>
                  </a:ext>
                </a:extLst>
              </p:cNvPr>
              <p:cNvSpPr/>
              <p:nvPr/>
            </p:nvSpPr>
            <p:spPr>
              <a:xfrm>
                <a:off x="9512757" y="369386"/>
                <a:ext cx="725783" cy="22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18AB266-D1B0-341D-C142-F1CB3186EBAC}"/>
              </a:ext>
            </a:extLst>
          </p:cNvPr>
          <p:cNvGrpSpPr/>
          <p:nvPr/>
        </p:nvGrpSpPr>
        <p:grpSpPr>
          <a:xfrm>
            <a:off x="6430550" y="2732181"/>
            <a:ext cx="2297611" cy="3160619"/>
            <a:chOff x="4733156" y="4209248"/>
            <a:chExt cx="2549465" cy="391496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473D3F8-F96D-4899-D1CB-03091FEE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1599" y="4209248"/>
              <a:ext cx="2490902" cy="1289448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C688C21-4BBE-98EB-4D8A-A1F7C9B07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156" y="5478021"/>
              <a:ext cx="2549465" cy="264619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9F57BD8-0C8A-8225-E45A-F9445FB12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9" y="865120"/>
            <a:ext cx="5758812" cy="1867062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88D071A3-3F8A-9D1D-800D-7D87D214877B}"/>
              </a:ext>
            </a:extLst>
          </p:cNvPr>
          <p:cNvSpPr/>
          <p:nvPr/>
        </p:nvSpPr>
        <p:spPr>
          <a:xfrm>
            <a:off x="1338941" y="1343660"/>
            <a:ext cx="372034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92FDEC1-6F0F-7327-244D-1CE1F0379A69}"/>
              </a:ext>
            </a:extLst>
          </p:cNvPr>
          <p:cNvSpPr/>
          <p:nvPr/>
        </p:nvSpPr>
        <p:spPr>
          <a:xfrm>
            <a:off x="1250085" y="2192507"/>
            <a:ext cx="445649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5C1F2E-E71D-6F23-76D1-72D713BD8053}"/>
              </a:ext>
            </a:extLst>
          </p:cNvPr>
          <p:cNvSpPr/>
          <p:nvPr/>
        </p:nvSpPr>
        <p:spPr>
          <a:xfrm>
            <a:off x="6430550" y="904009"/>
            <a:ext cx="1012652" cy="1255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관리자일 때</a:t>
            </a:r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95553DE5-7303-3664-3A45-780577E40C22}"/>
              </a:ext>
            </a:extLst>
          </p:cNvPr>
          <p:cNvSpPr/>
          <p:nvPr/>
        </p:nvSpPr>
        <p:spPr>
          <a:xfrm>
            <a:off x="6915782" y="2346202"/>
            <a:ext cx="156120" cy="3469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CB2C7A6-ED9B-2D50-01A1-78D795F01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550" y="1126220"/>
            <a:ext cx="3517022" cy="1190604"/>
          </a:xfrm>
          <a:prstGeom prst="rect">
            <a:avLst/>
          </a:prstGeom>
        </p:spPr>
      </p:pic>
      <p:sp>
        <p:nvSpPr>
          <p:cNvPr id="73" name="타원 72">
            <a:extLst>
              <a:ext uri="{FF2B5EF4-FFF2-40B4-BE49-F238E27FC236}">
                <a16:creationId xmlns:a16="http://schemas.microsoft.com/office/drawing/2014/main" id="{5401A972-E14E-ABFD-7549-FEEBF73CC006}"/>
              </a:ext>
            </a:extLst>
          </p:cNvPr>
          <p:cNvSpPr/>
          <p:nvPr/>
        </p:nvSpPr>
        <p:spPr>
          <a:xfrm>
            <a:off x="6877484" y="2158583"/>
            <a:ext cx="232717" cy="1781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24D2A-D81F-42FA-C627-4C02FCD76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89" y="4084163"/>
            <a:ext cx="5758812" cy="2023450"/>
          </a:xfrm>
          <a:prstGeom prst="rect">
            <a:avLst/>
          </a:prstGeom>
        </p:spPr>
      </p:pic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35EC9F0B-A207-11C2-25EC-F52922F3A88A}"/>
              </a:ext>
            </a:extLst>
          </p:cNvPr>
          <p:cNvSpPr/>
          <p:nvPr/>
        </p:nvSpPr>
        <p:spPr>
          <a:xfrm rot="5400000">
            <a:off x="6108242" y="5641265"/>
            <a:ext cx="156120" cy="3469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F93CD09-93A5-0B03-B8A0-CEC83A10C28B}"/>
              </a:ext>
            </a:extLst>
          </p:cNvPr>
          <p:cNvSpPr/>
          <p:nvPr/>
        </p:nvSpPr>
        <p:spPr>
          <a:xfrm>
            <a:off x="6437182" y="5734057"/>
            <a:ext cx="232717" cy="1781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EB62E10-9E3F-6607-CF7E-80769240013E}"/>
              </a:ext>
            </a:extLst>
          </p:cNvPr>
          <p:cNvSpPr/>
          <p:nvPr/>
        </p:nvSpPr>
        <p:spPr>
          <a:xfrm>
            <a:off x="1276235" y="5539741"/>
            <a:ext cx="445649" cy="1243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ADE34FBB-DB8C-487D-6EE4-758906C0530E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08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053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6772</Words>
  <Application>Microsoft Office PowerPoint</Application>
  <PresentationFormat>와이드스크린</PresentationFormat>
  <Paragraphs>2333</Paragraphs>
  <Slides>123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28" baseType="lpstr">
      <vt:lpstr>Tmon몬소리 Black</vt:lpstr>
      <vt:lpstr>맑은 고딕</vt:lpstr>
      <vt:lpstr>한컴 솔잎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ahw@kakao.com</cp:lastModifiedBy>
  <cp:revision>613</cp:revision>
  <dcterms:created xsi:type="dcterms:W3CDTF">2022-06-14T05:07:23Z</dcterms:created>
  <dcterms:modified xsi:type="dcterms:W3CDTF">2022-08-04T03:02:18Z</dcterms:modified>
</cp:coreProperties>
</file>